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4998699" r:id="rId2"/>
    <p:sldId id="14998703" r:id="rId3"/>
    <p:sldId id="14998819" r:id="rId4"/>
    <p:sldId id="14998704" r:id="rId5"/>
    <p:sldId id="14998820" r:id="rId6"/>
    <p:sldId id="14998821" r:id="rId7"/>
    <p:sldId id="14998822" r:id="rId8"/>
    <p:sldId id="14998705" r:id="rId9"/>
    <p:sldId id="14998832" r:id="rId10"/>
    <p:sldId id="14998706" r:id="rId11"/>
    <p:sldId id="14998833" r:id="rId12"/>
    <p:sldId id="14998707" r:id="rId13"/>
    <p:sldId id="14998862" r:id="rId14"/>
    <p:sldId id="14998708" r:id="rId15"/>
    <p:sldId id="14998933" r:id="rId16"/>
    <p:sldId id="14998709" r:id="rId17"/>
    <p:sldId id="14998918" r:id="rId18"/>
    <p:sldId id="14998710" r:id="rId19"/>
    <p:sldId id="14998906" r:id="rId20"/>
    <p:sldId id="14998711" r:id="rId21"/>
    <p:sldId id="14998888" r:id="rId22"/>
    <p:sldId id="14998824" r:id="rId23"/>
    <p:sldId id="14998826" r:id="rId24"/>
    <p:sldId id="14999115" r:id="rId25"/>
    <p:sldId id="14999116" r:id="rId26"/>
    <p:sldId id="14998915" r:id="rId27"/>
    <p:sldId id="14998914" r:id="rId28"/>
    <p:sldId id="14999117" r:id="rId29"/>
    <p:sldId id="14999118" r:id="rId30"/>
    <p:sldId id="14999119" r:id="rId31"/>
    <p:sldId id="14999123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8F32E53-3FCE-49F2-A783-501C98E8FC15}">
          <p14:sldIdLst>
            <p14:sldId id="14998699"/>
            <p14:sldId id="14998703"/>
            <p14:sldId id="14998819"/>
          </p14:sldIdLst>
        </p14:section>
        <p14:section name="1 Introduction" id="{B8351A08-DEAD-43EE-A732-5FFF76AF2D4A}">
          <p14:sldIdLst>
            <p14:sldId id="14998704"/>
            <p14:sldId id="14998820"/>
            <p14:sldId id="14998821"/>
            <p14:sldId id="14998822"/>
          </p14:sldIdLst>
        </p14:section>
        <p14:section name="2 Tool1 Embodied Robots" id="{14B9B08E-0D36-40CC-AFD2-374D0A250DE7}">
          <p14:sldIdLst>
            <p14:sldId id="14998705"/>
            <p14:sldId id="14998832"/>
          </p14:sldIdLst>
        </p14:section>
        <p14:section name="3 Tool2 Embodied Simulators" id="{AFC42772-2F3B-4960-A784-F4161E0F78BD}">
          <p14:sldIdLst>
            <p14:sldId id="14998706"/>
            <p14:sldId id="14998833"/>
          </p14:sldIdLst>
        </p14:section>
        <p14:section name="4 Task1 Embodied Perception" id="{439A54EA-CEAA-4A1D-B9EB-80C036806ECF}">
          <p14:sldIdLst>
            <p14:sldId id="14998707"/>
            <p14:sldId id="14998862"/>
          </p14:sldIdLst>
        </p14:section>
        <p14:section name="5 Task2 Embodied Interaction" id="{7FAEDAB5-D578-4203-A778-8A17EA260B06}">
          <p14:sldIdLst>
            <p14:sldId id="14998708"/>
            <p14:sldId id="14998933"/>
          </p14:sldIdLst>
        </p14:section>
        <p14:section name="6 Task3 Embodied Agent" id="{E8B1C193-423B-4F82-B4A3-F989BD3C7C0E}">
          <p14:sldIdLst>
            <p14:sldId id="14998709"/>
            <p14:sldId id="14998918"/>
          </p14:sldIdLst>
        </p14:section>
        <p14:section name="7 Task4 Sim2Real Adaptation" id="{0D9C21EB-A80B-4E80-B1A7-5F00513933ED}">
          <p14:sldIdLst>
            <p14:sldId id="14998710"/>
            <p14:sldId id="14998906"/>
          </p14:sldIdLst>
        </p14:section>
        <p14:section name="8 Challenges and Future Directions" id="{E150E045-1C4E-4D2B-833B-EF4B586E3B1B}">
          <p14:sldIdLst>
            <p14:sldId id="14998711"/>
            <p14:sldId id="14998888"/>
            <p14:sldId id="14998824"/>
            <p14:sldId id="14998826"/>
            <p14:sldId id="14999115"/>
            <p14:sldId id="14999116"/>
            <p14:sldId id="14998915"/>
            <p14:sldId id="14998914"/>
            <p14:sldId id="14999117"/>
            <p14:sldId id="14999118"/>
            <p14:sldId id="14999119"/>
            <p14:sldId id="149991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A6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678" autoAdjust="0"/>
  </p:normalViewPr>
  <p:slideViewPr>
    <p:cSldViewPr snapToGrid="0">
      <p:cViewPr varScale="1">
        <p:scale>
          <a:sx n="109" d="100"/>
          <a:sy n="109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64D2C-2A91-4DCC-B023-41A275464953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B6657-2932-42B7-B000-868DA8BB0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D4060-BC75-30CA-208D-876286C76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48E227-2883-E949-D2FB-AA9856317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F8715-B201-6113-3AE9-3544F86B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9B3CC-C8E4-932E-5AB7-0D0866BD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9FEB6-6E71-6055-71F2-8BBB2F9F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E6BE3-6E4F-37B9-7B00-C580BDE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207F85-CA62-777D-3B0A-0176691A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0957A-DF22-7773-7D26-B8C01CA3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DC174-D4FF-2138-AFCF-3B8229A6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13F5A-0135-81DD-00E2-5E435DBE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58CB87-8CE4-D60E-CB7B-2E48F324A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14797F-F8F3-D2D9-8899-B0ACFDF57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876B4-13BE-EB83-DE02-B856CFF1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BEE57-1ABD-36EC-8224-C1C1F0F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548B8-4B27-804B-1C46-8DDC464E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88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B3C1A-EC51-E359-3C4F-44EA1EBF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4EE5D-6523-EDD1-B70C-7A9A3370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0E2E5-6946-6E47-7BA1-7DE5657D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C75B9-1A39-715B-CDDF-4DE348B7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2A842-CC49-7B4D-33A1-1D27E653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B5EF6-68E0-EA01-E159-F80FF00D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20E3A-AC78-C6FF-C75F-2A7DC2EE5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56EC9-1A0D-4DA7-0D63-516628D2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80974-BE0C-3129-518F-1C8412BF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1CD86-545E-5789-8398-2670F701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E5967-8DF5-890F-4B5B-7B885403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CFA99-3A23-473B-F243-2DC1D072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FA356-51EC-D5A6-3C2B-28D14E370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AAA29-87F1-2264-1781-9E8B62A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7215C4-7472-A28D-D97A-2A883112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1C62A9-BC11-49B4-2280-396BD5A0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05104-67D2-F9E0-0786-06D4157D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9FE4F-19D4-E0E1-A538-B55FDD9B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3F6DD-D9EA-CBDE-B40A-B4AAC5783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B87E3-4D6E-06BF-03B6-23784E731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C1F0C8-4374-9A76-3FFF-352869AD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A80D9E-6DB1-71F9-80FF-6618D634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DF3DC2-FCDB-B180-0312-28CA514C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9F1702-B20F-318E-81BF-0CF3A2E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37183-D835-3C1F-846B-95C383B6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A84B9-5E54-517D-9A9B-BC4FAB19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7C10F8-1BF0-6A47-CDE1-699C121E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F7630-E47A-7343-074C-04D56BC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3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66181-BFCC-6F1A-8B46-94C4A17B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A51886-B814-B3C0-179A-A28AEF38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CFDA9-2A25-9953-A54D-8ABE3D8F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4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4D008-CAFD-E4BD-05BC-7E7087D8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B6E20-6713-EE39-9D1C-2B426F3F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0A81C-38A6-8139-C15E-CB229588A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27708-D712-201B-7DD9-78CD2C79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33939-5EFD-C8F3-5D41-9FAE54DB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3FEAE-67B6-3D50-0000-13545B50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B9562-6470-D60F-FB90-7060A5E8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D4F342-0EC1-5038-3CB1-A882412B6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7AC45-6DB2-7CB4-DC7A-8F8EEC1F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4C8DF-8C51-D096-F80A-B0342AAA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77C03-5B77-2A1B-9C81-5EDF63E5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415E9-1F15-B7E3-7A04-C7EA8C20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DE2F1B7-EF5F-CFFF-0742-A16FF4766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51162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5" imgW="473" imgH="476" progId="TCLayout.ActiveDocument.1">
                  <p:embed/>
                </p:oleObj>
              </mc:Choice>
              <mc:Fallback>
                <p:oleObj name="think-cell 幻灯片" r:id="rId1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CCE7F-69A2-8822-9152-1D468F6C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C9E29-34CE-030C-991C-2CF26A80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C5E06-185F-27A0-BE61-29D1465E7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E26DA-41BE-41F2-8526-478C51E3B2EA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55C2D-9135-0928-BD59-AF87FC02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7BB93-A763-A521-EDAE-59ECD87CE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5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tags" Target="../tags/tag117.xml"/><Relationship Id="rId39" Type="http://schemas.openxmlformats.org/officeDocument/2006/relationships/image" Target="../media/image1.emf"/><Relationship Id="rId21" Type="http://schemas.openxmlformats.org/officeDocument/2006/relationships/tags" Target="../tags/tag112.xml"/><Relationship Id="rId34" Type="http://schemas.openxmlformats.org/officeDocument/2006/relationships/slide" Target="slide12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tags" Target="../tags/tag116.xml"/><Relationship Id="rId33" Type="http://schemas.openxmlformats.org/officeDocument/2006/relationships/slide" Target="slide14.xml"/><Relationship Id="rId38" Type="http://schemas.openxmlformats.org/officeDocument/2006/relationships/oleObject" Target="../embeddings/oleObject9.bin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tags" Target="../tags/tag111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tags" Target="../tags/tag115.xml"/><Relationship Id="rId32" Type="http://schemas.openxmlformats.org/officeDocument/2006/relationships/slide" Target="slide16.xml"/><Relationship Id="rId37" Type="http://schemas.openxmlformats.org/officeDocument/2006/relationships/slide" Target="slide4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tags" Target="../tags/tag119.xml"/><Relationship Id="rId36" Type="http://schemas.openxmlformats.org/officeDocument/2006/relationships/slide" Target="slide8.xml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slide" Target="slide18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tags" Target="../tags/tag118.xml"/><Relationship Id="rId30" Type="http://schemas.openxmlformats.org/officeDocument/2006/relationships/slide" Target="slide20.xml"/><Relationship Id="rId35" Type="http://schemas.openxmlformats.org/officeDocument/2006/relationships/slide" Target="slide10.xml"/><Relationship Id="rId8" Type="http://schemas.openxmlformats.org/officeDocument/2006/relationships/tags" Target="../tags/tag99.xml"/><Relationship Id="rId3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3.xml"/><Relationship Id="rId18" Type="http://schemas.openxmlformats.org/officeDocument/2006/relationships/tags" Target="../tags/tag138.xml"/><Relationship Id="rId26" Type="http://schemas.openxmlformats.org/officeDocument/2006/relationships/tags" Target="../tags/tag146.xml"/><Relationship Id="rId3" Type="http://schemas.openxmlformats.org/officeDocument/2006/relationships/tags" Target="../tags/tag123.xml"/><Relationship Id="rId21" Type="http://schemas.openxmlformats.org/officeDocument/2006/relationships/tags" Target="../tags/tag141.xml"/><Relationship Id="rId34" Type="http://schemas.openxmlformats.org/officeDocument/2006/relationships/slide" Target="slide10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17" Type="http://schemas.openxmlformats.org/officeDocument/2006/relationships/tags" Target="../tags/tag137.xml"/><Relationship Id="rId25" Type="http://schemas.openxmlformats.org/officeDocument/2006/relationships/tags" Target="../tags/tag145.xml"/><Relationship Id="rId33" Type="http://schemas.openxmlformats.org/officeDocument/2006/relationships/slide" Target="slide12.xml"/><Relationship Id="rId2" Type="http://schemas.openxmlformats.org/officeDocument/2006/relationships/tags" Target="../tags/tag122.xml"/><Relationship Id="rId16" Type="http://schemas.openxmlformats.org/officeDocument/2006/relationships/tags" Target="../tags/tag136.xml"/><Relationship Id="rId20" Type="http://schemas.openxmlformats.org/officeDocument/2006/relationships/tags" Target="../tags/tag140.xml"/><Relationship Id="rId29" Type="http://schemas.openxmlformats.org/officeDocument/2006/relationships/slide" Target="slide20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24" Type="http://schemas.openxmlformats.org/officeDocument/2006/relationships/tags" Target="../tags/tag144.xml"/><Relationship Id="rId32" Type="http://schemas.openxmlformats.org/officeDocument/2006/relationships/slide" Target="slide14.xml"/><Relationship Id="rId5" Type="http://schemas.openxmlformats.org/officeDocument/2006/relationships/tags" Target="../tags/tag125.xml"/><Relationship Id="rId15" Type="http://schemas.openxmlformats.org/officeDocument/2006/relationships/tags" Target="../tags/tag135.xml"/><Relationship Id="rId23" Type="http://schemas.openxmlformats.org/officeDocument/2006/relationships/tags" Target="../tags/tag14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30.xml"/><Relationship Id="rId19" Type="http://schemas.openxmlformats.org/officeDocument/2006/relationships/tags" Target="../tags/tag139.xml"/><Relationship Id="rId31" Type="http://schemas.openxmlformats.org/officeDocument/2006/relationships/slide" Target="slide16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tags" Target="../tags/tag134.xml"/><Relationship Id="rId22" Type="http://schemas.openxmlformats.org/officeDocument/2006/relationships/tags" Target="../tags/tag142.xml"/><Relationship Id="rId27" Type="http://schemas.openxmlformats.org/officeDocument/2006/relationships/tags" Target="../tags/tag147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1.xml"/><Relationship Id="rId18" Type="http://schemas.openxmlformats.org/officeDocument/2006/relationships/tags" Target="../tags/tag166.xml"/><Relationship Id="rId26" Type="http://schemas.openxmlformats.org/officeDocument/2006/relationships/tags" Target="../tags/tag174.xml"/><Relationship Id="rId3" Type="http://schemas.openxmlformats.org/officeDocument/2006/relationships/tags" Target="../tags/tag151.xml"/><Relationship Id="rId21" Type="http://schemas.openxmlformats.org/officeDocument/2006/relationships/tags" Target="../tags/tag169.xml"/><Relationship Id="rId34" Type="http://schemas.openxmlformats.org/officeDocument/2006/relationships/slide" Target="slide10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tags" Target="../tags/tag165.xml"/><Relationship Id="rId25" Type="http://schemas.openxmlformats.org/officeDocument/2006/relationships/tags" Target="../tags/tag173.xml"/><Relationship Id="rId33" Type="http://schemas.openxmlformats.org/officeDocument/2006/relationships/slide" Target="slide12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20" Type="http://schemas.openxmlformats.org/officeDocument/2006/relationships/tags" Target="../tags/tag168.xml"/><Relationship Id="rId29" Type="http://schemas.openxmlformats.org/officeDocument/2006/relationships/slide" Target="slide2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24" Type="http://schemas.openxmlformats.org/officeDocument/2006/relationships/tags" Target="../tags/tag172.xml"/><Relationship Id="rId32" Type="http://schemas.openxmlformats.org/officeDocument/2006/relationships/slide" Target="slide14.xml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23" Type="http://schemas.openxmlformats.org/officeDocument/2006/relationships/tags" Target="../tags/tag171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58.xml"/><Relationship Id="rId19" Type="http://schemas.openxmlformats.org/officeDocument/2006/relationships/tags" Target="../tags/tag167.xml"/><Relationship Id="rId31" Type="http://schemas.openxmlformats.org/officeDocument/2006/relationships/slide" Target="slide16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Relationship Id="rId22" Type="http://schemas.openxmlformats.org/officeDocument/2006/relationships/tags" Target="../tags/tag170.xml"/><Relationship Id="rId27" Type="http://schemas.openxmlformats.org/officeDocument/2006/relationships/tags" Target="../tags/tag175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1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Relationship Id="rId5" Type="http://schemas.openxmlformats.org/officeDocument/2006/relationships/image" Target="../media/image13.png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26" Type="http://schemas.openxmlformats.org/officeDocument/2006/relationships/tags" Target="../tags/tag202.xml"/><Relationship Id="rId3" Type="http://schemas.openxmlformats.org/officeDocument/2006/relationships/tags" Target="../tags/tag179.xml"/><Relationship Id="rId21" Type="http://schemas.openxmlformats.org/officeDocument/2006/relationships/tags" Target="../tags/tag197.xml"/><Relationship Id="rId34" Type="http://schemas.openxmlformats.org/officeDocument/2006/relationships/slide" Target="slide10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tags" Target="../tags/tag201.xml"/><Relationship Id="rId33" Type="http://schemas.openxmlformats.org/officeDocument/2006/relationships/slide" Target="slide12.xml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tags" Target="../tags/tag196.xml"/><Relationship Id="rId29" Type="http://schemas.openxmlformats.org/officeDocument/2006/relationships/slide" Target="slide20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tags" Target="../tags/tag200.xml"/><Relationship Id="rId32" Type="http://schemas.openxmlformats.org/officeDocument/2006/relationships/slide" Target="slide14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86.xml"/><Relationship Id="rId19" Type="http://schemas.openxmlformats.org/officeDocument/2006/relationships/tags" Target="../tags/tag195.xml"/><Relationship Id="rId31" Type="http://schemas.openxmlformats.org/officeDocument/2006/relationships/slide" Target="slide1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98.xml"/><Relationship Id="rId27" Type="http://schemas.openxmlformats.org/officeDocument/2006/relationships/tags" Target="../tags/tag203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1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tags" Target="../tags/tag230.xml"/><Relationship Id="rId3" Type="http://schemas.openxmlformats.org/officeDocument/2006/relationships/tags" Target="../tags/tag207.xml"/><Relationship Id="rId21" Type="http://schemas.openxmlformats.org/officeDocument/2006/relationships/tags" Target="../tags/tag225.xml"/><Relationship Id="rId34" Type="http://schemas.openxmlformats.org/officeDocument/2006/relationships/slide" Target="slide10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tags" Target="../tags/tag229.xml"/><Relationship Id="rId33" Type="http://schemas.openxmlformats.org/officeDocument/2006/relationships/slide" Target="slide12.xml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tags" Target="../tags/tag224.xml"/><Relationship Id="rId29" Type="http://schemas.openxmlformats.org/officeDocument/2006/relationships/slide" Target="slide20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tags" Target="../tags/tag228.xml"/><Relationship Id="rId32" Type="http://schemas.openxmlformats.org/officeDocument/2006/relationships/slide" Target="slide14.xml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tags" Target="../tags/tag227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31" Type="http://schemas.openxmlformats.org/officeDocument/2006/relationships/slide" Target="slide16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tags" Target="../tags/tag226.xml"/><Relationship Id="rId27" Type="http://schemas.openxmlformats.org/officeDocument/2006/relationships/tags" Target="../tags/tag231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2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21" Type="http://schemas.openxmlformats.org/officeDocument/2006/relationships/tags" Target="../tags/tag23.xml"/><Relationship Id="rId34" Type="http://schemas.openxmlformats.org/officeDocument/2006/relationships/slide" Target="slide10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slide" Target="slide12.xml"/><Relationship Id="rId38" Type="http://schemas.openxmlformats.org/officeDocument/2006/relationships/image" Target="../media/image1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" Target="slide20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slide" Target="slide14.xml"/><Relationship Id="rId37" Type="http://schemas.openxmlformats.org/officeDocument/2006/relationships/oleObject" Target="../embeddings/oleObject2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slide" Target="slide16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10.xml"/><Relationship Id="rId3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45.xml"/><Relationship Id="rId18" Type="http://schemas.openxmlformats.org/officeDocument/2006/relationships/tags" Target="../tags/tag250.xml"/><Relationship Id="rId26" Type="http://schemas.openxmlformats.org/officeDocument/2006/relationships/tags" Target="../tags/tag258.xml"/><Relationship Id="rId39" Type="http://schemas.openxmlformats.org/officeDocument/2006/relationships/image" Target="../media/image1.emf"/><Relationship Id="rId21" Type="http://schemas.openxmlformats.org/officeDocument/2006/relationships/tags" Target="../tags/tag253.xml"/><Relationship Id="rId34" Type="http://schemas.openxmlformats.org/officeDocument/2006/relationships/slide" Target="slide12.xml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17" Type="http://schemas.openxmlformats.org/officeDocument/2006/relationships/tags" Target="../tags/tag249.xml"/><Relationship Id="rId25" Type="http://schemas.openxmlformats.org/officeDocument/2006/relationships/tags" Target="../tags/tag257.xml"/><Relationship Id="rId33" Type="http://schemas.openxmlformats.org/officeDocument/2006/relationships/slide" Target="slide14.xml"/><Relationship Id="rId38" Type="http://schemas.openxmlformats.org/officeDocument/2006/relationships/oleObject" Target="../embeddings/oleObject15.bin"/><Relationship Id="rId2" Type="http://schemas.openxmlformats.org/officeDocument/2006/relationships/tags" Target="../tags/tag234.xml"/><Relationship Id="rId16" Type="http://schemas.openxmlformats.org/officeDocument/2006/relationships/tags" Target="../tags/tag248.xml"/><Relationship Id="rId20" Type="http://schemas.openxmlformats.org/officeDocument/2006/relationships/tags" Target="../tags/tag252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24" Type="http://schemas.openxmlformats.org/officeDocument/2006/relationships/tags" Target="../tags/tag256.xml"/><Relationship Id="rId32" Type="http://schemas.openxmlformats.org/officeDocument/2006/relationships/slide" Target="slide16.xml"/><Relationship Id="rId37" Type="http://schemas.openxmlformats.org/officeDocument/2006/relationships/slide" Target="slide4.xml"/><Relationship Id="rId5" Type="http://schemas.openxmlformats.org/officeDocument/2006/relationships/tags" Target="../tags/tag237.xml"/><Relationship Id="rId15" Type="http://schemas.openxmlformats.org/officeDocument/2006/relationships/tags" Target="../tags/tag247.xml"/><Relationship Id="rId23" Type="http://schemas.openxmlformats.org/officeDocument/2006/relationships/tags" Target="../tags/tag255.xml"/><Relationship Id="rId28" Type="http://schemas.openxmlformats.org/officeDocument/2006/relationships/tags" Target="../tags/tag260.xml"/><Relationship Id="rId36" Type="http://schemas.openxmlformats.org/officeDocument/2006/relationships/slide" Target="slide8.xml"/><Relationship Id="rId10" Type="http://schemas.openxmlformats.org/officeDocument/2006/relationships/tags" Target="../tags/tag242.xml"/><Relationship Id="rId19" Type="http://schemas.openxmlformats.org/officeDocument/2006/relationships/tags" Target="../tags/tag251.xml"/><Relationship Id="rId31" Type="http://schemas.openxmlformats.org/officeDocument/2006/relationships/slide" Target="slide18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tags" Target="../tags/tag246.xml"/><Relationship Id="rId22" Type="http://schemas.openxmlformats.org/officeDocument/2006/relationships/tags" Target="../tags/tag254.xml"/><Relationship Id="rId27" Type="http://schemas.openxmlformats.org/officeDocument/2006/relationships/tags" Target="../tags/tag259.xml"/><Relationship Id="rId30" Type="http://schemas.openxmlformats.org/officeDocument/2006/relationships/slide" Target="slide20.xml"/><Relationship Id="rId35" Type="http://schemas.openxmlformats.org/officeDocument/2006/relationships/slide" Target="slide10.xml"/><Relationship Id="rId8" Type="http://schemas.openxmlformats.org/officeDocument/2006/relationships/tags" Target="../tags/tag240.xml"/><Relationship Id="rId3" Type="http://schemas.openxmlformats.org/officeDocument/2006/relationships/tags" Target="../tags/tag2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1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66.xml"/><Relationship Id="rId7" Type="http://schemas.openxmlformats.org/officeDocument/2006/relationships/image" Target="../media/image1.emf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oleObject" Target="../embeddings/oleObject18.bin"/><Relationship Id="rId11" Type="http://schemas.openxmlformats.org/officeDocument/2006/relationships/hyperlink" Target="https://rethinkrobotics.com/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www.kuka.com/zh-cn/products/robotics-systems/industrial-robots/lbr-iiwa" TargetMode="External"/><Relationship Id="rId4" Type="http://schemas.openxmlformats.org/officeDocument/2006/relationships/tags" Target="../tags/tag267.xml"/><Relationship Id="rId9" Type="http://schemas.openxmlformats.org/officeDocument/2006/relationships/hyperlink" Target="https://franka.cn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0.png"/><Relationship Id="rId3" Type="http://schemas.openxmlformats.org/officeDocument/2006/relationships/tags" Target="../tags/tag27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9.jpeg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hyperlink" Target="https://arxiv.org/pdf/2406.04339" TargetMode="External"/><Relationship Id="rId5" Type="http://schemas.openxmlformats.org/officeDocument/2006/relationships/tags" Target="../tags/tag272.xml"/><Relationship Id="rId10" Type="http://schemas.openxmlformats.org/officeDocument/2006/relationships/hyperlink" Target="https://arxiv.org/pdf/2312.01990" TargetMode="External"/><Relationship Id="rId4" Type="http://schemas.openxmlformats.org/officeDocument/2006/relationships/tags" Target="../tags/tag271.xml"/><Relationship Id="rId9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12" Type="http://schemas.openxmlformats.org/officeDocument/2006/relationships/hyperlink" Target="https://arxiv.org/pdf/2403.01823" TargetMode="Externa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hyperlink" Target="https://arxiv.org/pdf/2311.01977" TargetMode="External"/><Relationship Id="rId5" Type="http://schemas.openxmlformats.org/officeDocument/2006/relationships/tags" Target="../tags/tag278.xml"/><Relationship Id="rId10" Type="http://schemas.openxmlformats.org/officeDocument/2006/relationships/image" Target="../media/image1.emf"/><Relationship Id="rId4" Type="http://schemas.openxmlformats.org/officeDocument/2006/relationships/tags" Target="../tags/tag277.xml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1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84.xml"/><Relationship Id="rId7" Type="http://schemas.openxmlformats.org/officeDocument/2006/relationships/hyperlink" Target="https://arxiv.org/pdf/2109.12098" TargetMode="Externa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oleObject" Target="../embeddings/oleObject23.bin"/><Relationship Id="rId18" Type="http://schemas.openxmlformats.org/officeDocument/2006/relationships/hyperlink" Target="https://ieeexplore.ieee.org/stamp/stamp.jsp?tp=&amp;arnumber=4082128" TargetMode="External"/><Relationship Id="rId3" Type="http://schemas.openxmlformats.org/officeDocument/2006/relationships/tags" Target="../tags/tag287.xml"/><Relationship Id="rId21" Type="http://schemas.openxmlformats.org/officeDocument/2006/relationships/image" Target="../media/image27.png"/><Relationship Id="rId7" Type="http://schemas.openxmlformats.org/officeDocument/2006/relationships/tags" Target="../tags/tag291.xml"/><Relationship Id="rId12" Type="http://schemas.openxmlformats.org/officeDocument/2006/relationships/slideLayout" Target="../slideLayouts/slideLayout2.xml"/><Relationship Id="rId17" Type="http://schemas.openxmlformats.org/officeDocument/2006/relationships/hyperlink" Target="https://web.williams.edu/Mathematics/sjmiller/public_html/341Fa09/handouts/MetropolisUlam_TheMonteCarloMethod.pdf" TargetMode="External"/><Relationship Id="rId2" Type="http://schemas.openxmlformats.org/officeDocument/2006/relationships/tags" Target="../tags/tag286.xml"/><Relationship Id="rId16" Type="http://schemas.openxmlformats.org/officeDocument/2006/relationships/hyperlink" Target="https://www.cs.cmu.edu/~mmv/planning/readings/98aips-PDDL.pdf" TargetMode="External"/><Relationship Id="rId20" Type="http://schemas.openxmlformats.org/officeDocument/2006/relationships/image" Target="../media/image26.jpeg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5" Type="http://schemas.openxmlformats.org/officeDocument/2006/relationships/hyperlink" Target="https://www.sciencedirect.com/science/article/abs/pii/0004370271900105" TargetMode="External"/><Relationship Id="rId10" Type="http://schemas.openxmlformats.org/officeDocument/2006/relationships/tags" Target="../tags/tag294.xml"/><Relationship Id="rId19" Type="http://schemas.openxmlformats.org/officeDocument/2006/relationships/image" Target="../media/image25.jpeg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image" Target="../media/image1.emf"/><Relationship Id="rId2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hyperlink" Target="https://arxiv.org/pdf/2010.03768" TargetMode="External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hyperlink" Target="https://arxiv.org/pdf/1912.01734" TargetMode="External"/><Relationship Id="rId17" Type="http://schemas.openxmlformats.org/officeDocument/2006/relationships/image" Target="../media/image31.jpeg"/><Relationship Id="rId2" Type="http://schemas.openxmlformats.org/officeDocument/2006/relationships/tags" Target="../tags/tag297.xml"/><Relationship Id="rId16" Type="http://schemas.openxmlformats.org/officeDocument/2006/relationships/image" Target="../media/image30.pn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image" Target="../media/image1.emf"/><Relationship Id="rId5" Type="http://schemas.openxmlformats.org/officeDocument/2006/relationships/tags" Target="../tags/tag300.xml"/><Relationship Id="rId15" Type="http://schemas.openxmlformats.org/officeDocument/2006/relationships/image" Target="../media/image29.png"/><Relationship Id="rId10" Type="http://schemas.openxmlformats.org/officeDocument/2006/relationships/oleObject" Target="../embeddings/oleObject24.bin"/><Relationship Id="rId4" Type="http://schemas.openxmlformats.org/officeDocument/2006/relationships/tags" Target="../tags/tag299.xml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arxiv.org/pdf/2110.073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hyperlink" Target="https://arxiv.org/pdf/2207.05608" TargetMode="Externa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hyperlink" Target="https://arxiv.org/pdf/2201.07207" TargetMode="External"/><Relationship Id="rId17" Type="http://schemas.openxmlformats.org/officeDocument/2006/relationships/image" Target="../media/image34.png"/><Relationship Id="rId2" Type="http://schemas.openxmlformats.org/officeDocument/2006/relationships/tags" Target="../tags/tag305.xml"/><Relationship Id="rId16" Type="http://schemas.openxmlformats.org/officeDocument/2006/relationships/image" Target="../media/image33.png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image" Target="../media/image1.emf"/><Relationship Id="rId5" Type="http://schemas.openxmlformats.org/officeDocument/2006/relationships/tags" Target="../tags/tag308.xml"/><Relationship Id="rId15" Type="http://schemas.openxmlformats.org/officeDocument/2006/relationships/image" Target="../media/image32.png"/><Relationship Id="rId10" Type="http://schemas.openxmlformats.org/officeDocument/2006/relationships/oleObject" Target="../embeddings/oleObject25.bin"/><Relationship Id="rId4" Type="http://schemas.openxmlformats.org/officeDocument/2006/relationships/tags" Target="../tags/tag307.xml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arxiv.org/pdf/2210.03629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image" Target="../media/image1.emf"/><Relationship Id="rId18" Type="http://schemas.openxmlformats.org/officeDocument/2006/relationships/image" Target="../media/image35.png"/><Relationship Id="rId3" Type="http://schemas.openxmlformats.org/officeDocument/2006/relationships/tags" Target="../tags/tag314.xml"/><Relationship Id="rId21" Type="http://schemas.openxmlformats.org/officeDocument/2006/relationships/image" Target="../media/image38.png"/><Relationship Id="rId7" Type="http://schemas.openxmlformats.org/officeDocument/2006/relationships/tags" Target="../tags/tag318.xml"/><Relationship Id="rId12" Type="http://schemas.openxmlformats.org/officeDocument/2006/relationships/oleObject" Target="../embeddings/oleObject26.bin"/><Relationship Id="rId17" Type="http://schemas.openxmlformats.org/officeDocument/2006/relationships/hyperlink" Target="https://arxiv.org/pdf/2310.15127" TargetMode="External"/><Relationship Id="rId2" Type="http://schemas.openxmlformats.org/officeDocument/2006/relationships/tags" Target="../tags/tag313.xml"/><Relationship Id="rId16" Type="http://schemas.openxmlformats.org/officeDocument/2006/relationships/hyperlink" Target="https://arxiv.org/pdf/2110.01517" TargetMode="External"/><Relationship Id="rId20" Type="http://schemas.openxmlformats.org/officeDocument/2006/relationships/image" Target="../media/image37.png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16.xml"/><Relationship Id="rId15" Type="http://schemas.openxmlformats.org/officeDocument/2006/relationships/hyperlink" Target="https://arxiv.org/pdf/2305.16291" TargetMode="External"/><Relationship Id="rId10" Type="http://schemas.openxmlformats.org/officeDocument/2006/relationships/tags" Target="../tags/tag321.xml"/><Relationship Id="rId19" Type="http://schemas.openxmlformats.org/officeDocument/2006/relationships/image" Target="../media/image36.png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hyperlink" Target="https://arxiv.org/pdf/2405.14314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34" Type="http://schemas.openxmlformats.org/officeDocument/2006/relationships/slide" Target="slide10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" Target="slide12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slide" Target="slide20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slide" Target="slide14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slide" Target="slide16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tags" Target="../tags/tag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image" Target="../media/image1.emf"/><Relationship Id="rId21" Type="http://schemas.openxmlformats.org/officeDocument/2006/relationships/tags" Target="../tags/tag83.xml"/><Relationship Id="rId34" Type="http://schemas.openxmlformats.org/officeDocument/2006/relationships/slide" Target="slide12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slide" Target="slide14.xml"/><Relationship Id="rId38" Type="http://schemas.openxmlformats.org/officeDocument/2006/relationships/oleObject" Target="../embeddings/oleObject7.bin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slide" Target="slide16.xml"/><Relationship Id="rId37" Type="http://schemas.openxmlformats.org/officeDocument/2006/relationships/slide" Target="slide4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slide" Target="slide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" Target="slide18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slide" Target="slide20.xml"/><Relationship Id="rId35" Type="http://schemas.openxmlformats.org/officeDocument/2006/relationships/slide" Target="slide10.xml"/><Relationship Id="rId8" Type="http://schemas.openxmlformats.org/officeDocument/2006/relationships/tags" Target="../tags/tag70.xml"/><Relationship Id="rId3" Type="http://schemas.openxmlformats.org/officeDocument/2006/relationships/tags" Target="../tags/tag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1"/>
          <p:cNvSpPr/>
          <p:nvPr/>
        </p:nvSpPr>
        <p:spPr>
          <a:xfrm>
            <a:off x="7392347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小李PPT12"/>
          <p:cNvSpPr/>
          <p:nvPr/>
        </p:nvSpPr>
        <p:spPr>
          <a:xfrm>
            <a:off x="7660480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思源黑体 CN Normal"/>
              <a:cs typeface="+mn-cs"/>
            </a:endParaRPr>
          </a:p>
        </p:txBody>
      </p:sp>
      <p:sp>
        <p:nvSpPr>
          <p:cNvPr id="5" name="小李PPT13"/>
          <p:cNvSpPr txBox="1"/>
          <p:nvPr/>
        </p:nvSpPr>
        <p:spPr>
          <a:xfrm>
            <a:off x="788113" y="1803400"/>
            <a:ext cx="5553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dirty="0">
                <a:latin typeface="+mj-ea"/>
                <a:ea typeface="+mj-ea"/>
                <a:cs typeface="OPPOSans H" panose="00020600040101010101" pitchFamily="18" charset="-122"/>
              </a:rPr>
              <a:t>Learning-based 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  <a:cs typeface="OPPOSans H" panose="00020600040101010101" pitchFamily="18" charset="-122"/>
              </a:rPr>
              <a:t>Multi-View Stereo </a:t>
            </a:r>
            <a:r>
              <a:rPr lang="en-US" altLang="zh-CN" sz="5400" dirty="0">
                <a:latin typeface="+mj-ea"/>
                <a:ea typeface="+mj-ea"/>
                <a:cs typeface="OPPOSans H" panose="00020600040101010101" pitchFamily="18" charset="-122"/>
              </a:rPr>
              <a:t>A Survey</a:t>
            </a:r>
          </a:p>
        </p:txBody>
      </p:sp>
      <p:sp>
        <p:nvSpPr>
          <p:cNvPr id="7" name="小李PPT15"/>
          <p:cNvSpPr txBox="1"/>
          <p:nvPr/>
        </p:nvSpPr>
        <p:spPr>
          <a:xfrm>
            <a:off x="788113" y="4774027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汇报人：张力中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小李PPT16" descr="电脑的屏幕&#10;&#10;描述已自动生成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695043" y="1581877"/>
            <a:ext cx="6830814" cy="3977565"/>
          </a:xfrm>
          <a:prstGeom prst="rect">
            <a:avLst/>
          </a:prstGeom>
        </p:spPr>
      </p:pic>
      <p:pic>
        <p:nvPicPr>
          <p:cNvPr id="11" name="小李PPT17">
            <a:extLst>
              <a:ext uri="{FF2B5EF4-FFF2-40B4-BE49-F238E27FC236}">
                <a16:creationId xmlns:a16="http://schemas.microsoft.com/office/drawing/2014/main" id="{6C289228-49DB-DE1C-2F8C-BB625B3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931" y="1803400"/>
            <a:ext cx="5268473" cy="32873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A52010-4AE7-AB7E-0443-F09F4EB25CEB}"/>
              </a:ext>
            </a:extLst>
          </p:cNvPr>
          <p:cNvSpPr txBox="1"/>
          <p:nvPr/>
        </p:nvSpPr>
        <p:spPr>
          <a:xfrm>
            <a:off x="788113" y="4388723"/>
            <a:ext cx="239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https://arxiv.org/pdf/2408.15235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30" action="ppaction://hlinksldjump"/>
            <a:extLst>
              <a:ext uri="{FF2B5EF4-FFF2-40B4-BE49-F238E27FC236}">
                <a16:creationId xmlns:a16="http://schemas.microsoft.com/office/drawing/2014/main" id="{4309D8F7-E0D5-EF90-8427-7E8AF24FA5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30" action="ppaction://hlinksldjump"/>
            <a:extLst>
              <a:ext uri="{FF2B5EF4-FFF2-40B4-BE49-F238E27FC236}">
                <a16:creationId xmlns:a16="http://schemas.microsoft.com/office/drawing/2014/main" id="{A4C6FA1D-73A8-66A6-D969-7801A45CC0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30" action="ppaction://hlinksldjump"/>
            <a:extLst>
              <a:ext uri="{FF2B5EF4-FFF2-40B4-BE49-F238E27FC236}">
                <a16:creationId xmlns:a16="http://schemas.microsoft.com/office/drawing/2014/main" id="{EC28B2DB-29B1-5317-3C9A-0528D3D50F3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1" action="ppaction://hlinksldjump"/>
            <a:extLst>
              <a:ext uri="{FF2B5EF4-FFF2-40B4-BE49-F238E27FC236}">
                <a16:creationId xmlns:a16="http://schemas.microsoft.com/office/drawing/2014/main" id="{21CB74C2-A96E-E2C8-FB55-3C5E109B60F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1" action="ppaction://hlinksldjump"/>
            <a:extLst>
              <a:ext uri="{FF2B5EF4-FFF2-40B4-BE49-F238E27FC236}">
                <a16:creationId xmlns:a16="http://schemas.microsoft.com/office/drawing/2014/main" id="{C1D0F67C-4ADB-0C0A-F7C0-D995477BC09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1" action="ppaction://hlinksldjump"/>
            <a:extLst>
              <a:ext uri="{FF2B5EF4-FFF2-40B4-BE49-F238E27FC236}">
                <a16:creationId xmlns:a16="http://schemas.microsoft.com/office/drawing/2014/main" id="{54CE4D7F-C593-DAB1-CCC6-9DDE3D1835B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hlinkClick r:id="rId32" action="ppaction://hlinksldjump"/>
            <a:extLst>
              <a:ext uri="{FF2B5EF4-FFF2-40B4-BE49-F238E27FC236}">
                <a16:creationId xmlns:a16="http://schemas.microsoft.com/office/drawing/2014/main" id="{2BA12B0D-F521-00C8-6936-CB92C91B385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32" action="ppaction://hlinksldjump"/>
            <a:extLst>
              <a:ext uri="{FF2B5EF4-FFF2-40B4-BE49-F238E27FC236}">
                <a16:creationId xmlns:a16="http://schemas.microsoft.com/office/drawing/2014/main" id="{5BB804D8-89C5-9BAA-AC6C-45ADADA1580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7" name="矩形 46">
            <a:hlinkClick r:id="rId32" action="ppaction://hlinksldjump"/>
            <a:extLst>
              <a:ext uri="{FF2B5EF4-FFF2-40B4-BE49-F238E27FC236}">
                <a16:creationId xmlns:a16="http://schemas.microsoft.com/office/drawing/2014/main" id="{EEF5E234-DA2E-C2E5-BFD6-1BC0C8307B0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矩形 45">
            <a:hlinkClick r:id="rId33" action="ppaction://hlinksldjump"/>
            <a:extLst>
              <a:ext uri="{FF2B5EF4-FFF2-40B4-BE49-F238E27FC236}">
                <a16:creationId xmlns:a16="http://schemas.microsoft.com/office/drawing/2014/main" id="{49A54782-AE68-BCB2-9420-2CF6C349E86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5" name="矩形 44">
            <a:hlinkClick r:id="rId33" action="ppaction://hlinksldjump"/>
            <a:extLst>
              <a:ext uri="{FF2B5EF4-FFF2-40B4-BE49-F238E27FC236}">
                <a16:creationId xmlns:a16="http://schemas.microsoft.com/office/drawing/2014/main" id="{4FB6B5D8-CCD4-1078-93AA-FC7863880AA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4" name="矩形 43">
            <a:hlinkClick r:id="rId33" action="ppaction://hlinksldjump"/>
            <a:extLst>
              <a:ext uri="{FF2B5EF4-FFF2-40B4-BE49-F238E27FC236}">
                <a16:creationId xmlns:a16="http://schemas.microsoft.com/office/drawing/2014/main" id="{4A298DC3-3B80-9F22-F2BB-0C673A19956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矩形 42">
            <a:hlinkClick r:id="rId34" action="ppaction://hlinksldjump"/>
            <a:extLst>
              <a:ext uri="{FF2B5EF4-FFF2-40B4-BE49-F238E27FC236}">
                <a16:creationId xmlns:a16="http://schemas.microsoft.com/office/drawing/2014/main" id="{D15DC910-042D-9C00-14B6-C0088566259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矩形 41">
            <a:hlinkClick r:id="rId34" action="ppaction://hlinksldjump"/>
            <a:extLst>
              <a:ext uri="{FF2B5EF4-FFF2-40B4-BE49-F238E27FC236}">
                <a16:creationId xmlns:a16="http://schemas.microsoft.com/office/drawing/2014/main" id="{B471BCBC-8CC6-17CD-B0E1-B656761F8CA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1" name="矩形 40">
            <a:hlinkClick r:id="rId34" action="ppaction://hlinksldjump"/>
            <a:extLst>
              <a:ext uri="{FF2B5EF4-FFF2-40B4-BE49-F238E27FC236}">
                <a16:creationId xmlns:a16="http://schemas.microsoft.com/office/drawing/2014/main" id="{B39C0869-1FF5-691F-C369-96BCCF9F91C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C25A710-B18F-5A88-488F-A86F3F17E9F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9" name="矩形 38">
            <a:hlinkClick r:id="rId35" action="ppaction://hlinksldjump"/>
            <a:extLst>
              <a:ext uri="{FF2B5EF4-FFF2-40B4-BE49-F238E27FC236}">
                <a16:creationId xmlns:a16="http://schemas.microsoft.com/office/drawing/2014/main" id="{749F883E-6095-3AFC-1ABE-D754DC72CB2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5" action="ppaction://hlinksldjump"/>
            <a:extLst>
              <a:ext uri="{FF2B5EF4-FFF2-40B4-BE49-F238E27FC236}">
                <a16:creationId xmlns:a16="http://schemas.microsoft.com/office/drawing/2014/main" id="{AE58BCC0-0813-046C-BF06-A8487A17426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5" action="ppaction://hlinksldjump"/>
            <a:extLst>
              <a:ext uri="{FF2B5EF4-FFF2-40B4-BE49-F238E27FC236}">
                <a16:creationId xmlns:a16="http://schemas.microsoft.com/office/drawing/2014/main" id="{3DD20719-4769-7983-4007-A8750610AFE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6" action="ppaction://hlinksldjump"/>
            <a:extLst>
              <a:ext uri="{FF2B5EF4-FFF2-40B4-BE49-F238E27FC236}">
                <a16:creationId xmlns:a16="http://schemas.microsoft.com/office/drawing/2014/main" id="{775803EC-C18A-C628-9FEA-C0E9122475C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6" action="ppaction://hlinksldjump"/>
            <a:extLst>
              <a:ext uri="{FF2B5EF4-FFF2-40B4-BE49-F238E27FC236}">
                <a16:creationId xmlns:a16="http://schemas.microsoft.com/office/drawing/2014/main" id="{B2E3F126-4CDD-05AD-B1C9-0954095DC00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6" action="ppaction://hlinksldjump"/>
            <a:extLst>
              <a:ext uri="{FF2B5EF4-FFF2-40B4-BE49-F238E27FC236}">
                <a16:creationId xmlns:a16="http://schemas.microsoft.com/office/drawing/2014/main" id="{CFA545D5-1684-EA53-18B7-05A09B2BEE1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7" action="ppaction://hlinksldjump"/>
            <a:extLst>
              <a:ext uri="{FF2B5EF4-FFF2-40B4-BE49-F238E27FC236}">
                <a16:creationId xmlns:a16="http://schemas.microsoft.com/office/drawing/2014/main" id="{2B7AADB5-34C8-BEC7-C451-D0AB9B71AB5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7" action="ppaction://hlinksldjump"/>
            <a:extLst>
              <a:ext uri="{FF2B5EF4-FFF2-40B4-BE49-F238E27FC236}">
                <a16:creationId xmlns:a16="http://schemas.microsoft.com/office/drawing/2014/main" id="{5DA61B60-7039-4A60-EDD1-46DED4B41EA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7" action="ppaction://hlinksldjump"/>
            <a:extLst>
              <a:ext uri="{FF2B5EF4-FFF2-40B4-BE49-F238E27FC236}">
                <a16:creationId xmlns:a16="http://schemas.microsoft.com/office/drawing/2014/main" id="{AABB04B5-BDB1-B229-A506-39206C9D93B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1563971E-4B53-54DB-DDC2-56735F9E5F32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6E898C58-C0D8-83F9-1C72-FA2A17CFDB6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3707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555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12D19AE-57CE-1CF4-6FB2-4751F7CF20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5111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图形用户界面, 文本, 应用程序&#10;&#10;中度可信度描述已自动生成">
            <a:extLst>
              <a:ext uri="{FF2B5EF4-FFF2-40B4-BE49-F238E27FC236}">
                <a16:creationId xmlns:a16="http://schemas.microsoft.com/office/drawing/2014/main" id="{68B949A8-6764-582C-CE08-9BC4B0383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9484"/>
            <a:ext cx="12192000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29" action="ppaction://hlinksldjump"/>
            <a:extLst>
              <a:ext uri="{FF2B5EF4-FFF2-40B4-BE49-F238E27FC236}">
                <a16:creationId xmlns:a16="http://schemas.microsoft.com/office/drawing/2014/main" id="{A1483687-FBA3-27B8-D1EF-427F141896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29" action="ppaction://hlinksldjump"/>
            <a:extLst>
              <a:ext uri="{FF2B5EF4-FFF2-40B4-BE49-F238E27FC236}">
                <a16:creationId xmlns:a16="http://schemas.microsoft.com/office/drawing/2014/main" id="{6D7BD383-08DA-0216-6E22-E34D26EB45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F2D3FB91-51EB-1D7B-5CAF-4717A27416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0" action="ppaction://hlinksldjump"/>
            <a:extLst>
              <a:ext uri="{FF2B5EF4-FFF2-40B4-BE49-F238E27FC236}">
                <a16:creationId xmlns:a16="http://schemas.microsoft.com/office/drawing/2014/main" id="{7827B218-8675-8005-96B3-76B76F72336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0" action="ppaction://hlinksldjump"/>
            <a:extLst>
              <a:ext uri="{FF2B5EF4-FFF2-40B4-BE49-F238E27FC236}">
                <a16:creationId xmlns:a16="http://schemas.microsoft.com/office/drawing/2014/main" id="{566910A7-9338-CB90-11B4-07E59E77B4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36A7370F-DCD3-9C89-1587-8236E8DEEFE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hlinkClick r:id="rId31" action="ppaction://hlinksldjump"/>
            <a:extLst>
              <a:ext uri="{FF2B5EF4-FFF2-40B4-BE49-F238E27FC236}">
                <a16:creationId xmlns:a16="http://schemas.microsoft.com/office/drawing/2014/main" id="{F34B7597-9DDB-BF20-851D-5B0C57CFA55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31" action="ppaction://hlinksldjump"/>
            <a:extLst>
              <a:ext uri="{FF2B5EF4-FFF2-40B4-BE49-F238E27FC236}">
                <a16:creationId xmlns:a16="http://schemas.microsoft.com/office/drawing/2014/main" id="{562F4E0C-2CA1-397B-F153-4B082374795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42335055-5EDE-F534-DB6D-A8EA8516265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矩形 45">
            <a:hlinkClick r:id="rId32" action="ppaction://hlinksldjump"/>
            <a:extLst>
              <a:ext uri="{FF2B5EF4-FFF2-40B4-BE49-F238E27FC236}">
                <a16:creationId xmlns:a16="http://schemas.microsoft.com/office/drawing/2014/main" id="{B1C914A5-09CF-CCE5-605C-0271FEB29C5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5" name="矩形 44">
            <a:hlinkClick r:id="rId32" action="ppaction://hlinksldjump"/>
            <a:extLst>
              <a:ext uri="{FF2B5EF4-FFF2-40B4-BE49-F238E27FC236}">
                <a16:creationId xmlns:a16="http://schemas.microsoft.com/office/drawing/2014/main" id="{C41A5B4F-1E31-B864-71A7-A35EEDF9636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A67B5B07-C201-C13E-F212-A66788CF086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B25A976-A928-7F40-D0A4-FDB96F8F64C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2" name="矩形 41">
            <a:hlinkClick r:id="rId33" action="ppaction://hlinksldjump"/>
            <a:extLst>
              <a:ext uri="{FF2B5EF4-FFF2-40B4-BE49-F238E27FC236}">
                <a16:creationId xmlns:a16="http://schemas.microsoft.com/office/drawing/2014/main" id="{69DED918-DC8A-DDDC-F91D-9BD0EEF36C5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36419C2A-8497-1FFB-6F07-F5316FDF141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0" name="矩形 39">
            <a:hlinkClick r:id="rId33" action="ppaction://hlinksldjump"/>
            <a:extLst>
              <a:ext uri="{FF2B5EF4-FFF2-40B4-BE49-F238E27FC236}">
                <a16:creationId xmlns:a16="http://schemas.microsoft.com/office/drawing/2014/main" id="{5A9911BD-3BD7-ECF2-FA3F-80EC16D3E8E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矩形 38">
            <a:hlinkClick r:id="rId34" action="ppaction://hlinksldjump"/>
            <a:extLst>
              <a:ext uri="{FF2B5EF4-FFF2-40B4-BE49-F238E27FC236}">
                <a16:creationId xmlns:a16="http://schemas.microsoft.com/office/drawing/2014/main" id="{967F5773-32C5-6688-919F-5A28E20ADCE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D31188AE-50E5-8DC6-36DA-5EA66EF2B00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4" action="ppaction://hlinksldjump"/>
            <a:extLst>
              <a:ext uri="{FF2B5EF4-FFF2-40B4-BE49-F238E27FC236}">
                <a16:creationId xmlns:a16="http://schemas.microsoft.com/office/drawing/2014/main" id="{630C28A8-B574-22FC-2BB9-2C209A712F7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5" action="ppaction://hlinksldjump"/>
            <a:extLst>
              <a:ext uri="{FF2B5EF4-FFF2-40B4-BE49-F238E27FC236}">
                <a16:creationId xmlns:a16="http://schemas.microsoft.com/office/drawing/2014/main" id="{33CB370E-041C-6A38-236F-02FC3B25976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92009A3C-F66E-1529-10D0-D7669208E89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5" action="ppaction://hlinksldjump"/>
            <a:extLst>
              <a:ext uri="{FF2B5EF4-FFF2-40B4-BE49-F238E27FC236}">
                <a16:creationId xmlns:a16="http://schemas.microsoft.com/office/drawing/2014/main" id="{DE905BDE-BEE7-AB18-FB5E-82AB4E09D74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6" action="ppaction://hlinksldjump"/>
            <a:extLst>
              <a:ext uri="{FF2B5EF4-FFF2-40B4-BE49-F238E27FC236}">
                <a16:creationId xmlns:a16="http://schemas.microsoft.com/office/drawing/2014/main" id="{30E75864-F98E-3BC8-B9E9-C4D6F41C401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E3E07D06-D5ED-5104-DD0B-5691632F72A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7EAC91B8-9BAA-1FDB-7BF9-CAA4FF5C26B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CEECDEEA-49B8-E132-24B8-14BD9BA6EB8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65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A927385-D706-AFDF-D6FB-395E48F15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27984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25" imgH="323" progId="TCLayout.ActiveDocument.1">
                  <p:embed/>
                </p:oleObj>
              </mc:Choice>
              <mc:Fallback>
                <p:oleObj name="think-cell 幻灯片" r:id="rId3" imgW="325" imgH="3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Word&#10;&#10;描述已自动生成">
            <a:extLst>
              <a:ext uri="{FF2B5EF4-FFF2-40B4-BE49-F238E27FC236}">
                <a16:creationId xmlns:a16="http://schemas.microsoft.com/office/drawing/2014/main" id="{00C7871D-6D61-C887-414F-1632B8353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8" y="0"/>
            <a:ext cx="11971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2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29" action="ppaction://hlinksldjump"/>
            <a:extLst>
              <a:ext uri="{FF2B5EF4-FFF2-40B4-BE49-F238E27FC236}">
                <a16:creationId xmlns:a16="http://schemas.microsoft.com/office/drawing/2014/main" id="{3E4705CE-9CC5-93FF-4E33-353183D672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29" action="ppaction://hlinksldjump"/>
            <a:extLst>
              <a:ext uri="{FF2B5EF4-FFF2-40B4-BE49-F238E27FC236}">
                <a16:creationId xmlns:a16="http://schemas.microsoft.com/office/drawing/2014/main" id="{3AF7BAD0-2EC2-C4FC-D481-C1CD4C9EFA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5C274D27-783B-1CAF-5368-E56324FC3E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0" action="ppaction://hlinksldjump"/>
            <a:extLst>
              <a:ext uri="{FF2B5EF4-FFF2-40B4-BE49-F238E27FC236}">
                <a16:creationId xmlns:a16="http://schemas.microsoft.com/office/drawing/2014/main" id="{97805C2D-D3DA-3234-A331-A8835C9631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0" action="ppaction://hlinksldjump"/>
            <a:extLst>
              <a:ext uri="{FF2B5EF4-FFF2-40B4-BE49-F238E27FC236}">
                <a16:creationId xmlns:a16="http://schemas.microsoft.com/office/drawing/2014/main" id="{932A7F14-48F4-93E8-8AA6-5A69044E4D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772052D0-A068-9369-4A55-AE3EC5C644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hlinkClick r:id="rId31" action="ppaction://hlinksldjump"/>
            <a:extLst>
              <a:ext uri="{FF2B5EF4-FFF2-40B4-BE49-F238E27FC236}">
                <a16:creationId xmlns:a16="http://schemas.microsoft.com/office/drawing/2014/main" id="{DB4B345C-50D6-8549-B84E-39C99188C00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31" action="ppaction://hlinksldjump"/>
            <a:extLst>
              <a:ext uri="{FF2B5EF4-FFF2-40B4-BE49-F238E27FC236}">
                <a16:creationId xmlns:a16="http://schemas.microsoft.com/office/drawing/2014/main" id="{AA0B6E6E-AB60-9988-E1F5-2CDA8B9855F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3D487C47-B281-4FB5-2349-09E2159FDB4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7AF1A90-4D2C-5FDD-F06B-20FE4E26601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5" name="矩形 44">
            <a:hlinkClick r:id="rId32" action="ppaction://hlinksldjump"/>
            <a:extLst>
              <a:ext uri="{FF2B5EF4-FFF2-40B4-BE49-F238E27FC236}">
                <a16:creationId xmlns:a16="http://schemas.microsoft.com/office/drawing/2014/main" id="{7F6AB065-F02A-F6BE-8B74-BE395F9D92B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23C42991-EDC5-D32E-0084-FE01D6FD6D6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3" name="矩形 42">
            <a:hlinkClick r:id="rId32" action="ppaction://hlinksldjump"/>
            <a:extLst>
              <a:ext uri="{FF2B5EF4-FFF2-40B4-BE49-F238E27FC236}">
                <a16:creationId xmlns:a16="http://schemas.microsoft.com/office/drawing/2014/main" id="{F0D991E8-5F2A-DCEB-A1CE-84E1D145208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矩形 41">
            <a:hlinkClick r:id="rId33" action="ppaction://hlinksldjump"/>
            <a:extLst>
              <a:ext uri="{FF2B5EF4-FFF2-40B4-BE49-F238E27FC236}">
                <a16:creationId xmlns:a16="http://schemas.microsoft.com/office/drawing/2014/main" id="{0C976F3C-CE8C-CE9B-92CC-531E17022C9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7F58058B-3C8A-4FFA-7916-D603D2F90F1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0" name="矩形 39">
            <a:hlinkClick r:id="rId33" action="ppaction://hlinksldjump"/>
            <a:extLst>
              <a:ext uri="{FF2B5EF4-FFF2-40B4-BE49-F238E27FC236}">
                <a16:creationId xmlns:a16="http://schemas.microsoft.com/office/drawing/2014/main" id="{AB7A0437-2EEC-EA46-5B86-7D6FA97CAFA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矩形 38">
            <a:hlinkClick r:id="rId34" action="ppaction://hlinksldjump"/>
            <a:extLst>
              <a:ext uri="{FF2B5EF4-FFF2-40B4-BE49-F238E27FC236}">
                <a16:creationId xmlns:a16="http://schemas.microsoft.com/office/drawing/2014/main" id="{3F8A0A6E-F554-8F09-ABF0-471DB060CB2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5246CA87-D126-B05B-6EC7-126BD15FD43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4" action="ppaction://hlinksldjump"/>
            <a:extLst>
              <a:ext uri="{FF2B5EF4-FFF2-40B4-BE49-F238E27FC236}">
                <a16:creationId xmlns:a16="http://schemas.microsoft.com/office/drawing/2014/main" id="{0FB7A2BF-816F-262E-714C-4B4BD5AC81E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5" action="ppaction://hlinksldjump"/>
            <a:extLst>
              <a:ext uri="{FF2B5EF4-FFF2-40B4-BE49-F238E27FC236}">
                <a16:creationId xmlns:a16="http://schemas.microsoft.com/office/drawing/2014/main" id="{B1BFC76C-3110-F164-EE86-88792A2466D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10DA7ACC-2DED-8CCB-9E63-3CC03B76B3B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5" action="ppaction://hlinksldjump"/>
            <a:extLst>
              <a:ext uri="{FF2B5EF4-FFF2-40B4-BE49-F238E27FC236}">
                <a16:creationId xmlns:a16="http://schemas.microsoft.com/office/drawing/2014/main" id="{31FCF7E9-ABDA-EE11-ECD7-CC450943575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6" action="ppaction://hlinksldjump"/>
            <a:extLst>
              <a:ext uri="{FF2B5EF4-FFF2-40B4-BE49-F238E27FC236}">
                <a16:creationId xmlns:a16="http://schemas.microsoft.com/office/drawing/2014/main" id="{63A5F374-2EF3-CC5A-3C5C-BCDA47F94B8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23FCD4EE-9E26-AAD9-6908-AED32AE8AD7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920CFDB6-237D-C46E-D684-D57F162FC4F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252B5E91-A3EA-E6AB-8256-B6F039727221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49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D730274-4EE8-B1B1-C5FF-BBAA9B11F0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4544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325" imgH="323" progId="TCLayout.ActiveDocument.1">
                  <p:embed/>
                </p:oleObj>
              </mc:Choice>
              <mc:Fallback>
                <p:oleObj name="think-cell 幻灯片" r:id="rId3" imgW="325" imgH="3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E09FD2C3-45B0-2880-1EEC-79142A3F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2469"/>
            <a:ext cx="12192000" cy="59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2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29" action="ppaction://hlinksldjump"/>
            <a:extLst>
              <a:ext uri="{FF2B5EF4-FFF2-40B4-BE49-F238E27FC236}">
                <a16:creationId xmlns:a16="http://schemas.microsoft.com/office/drawing/2014/main" id="{1F8EC89D-4B99-1285-7974-9A905FD284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29" action="ppaction://hlinksldjump"/>
            <a:extLst>
              <a:ext uri="{FF2B5EF4-FFF2-40B4-BE49-F238E27FC236}">
                <a16:creationId xmlns:a16="http://schemas.microsoft.com/office/drawing/2014/main" id="{3748CEEE-F4A3-E942-D8B9-5C6DFA96A3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31D17E1F-61BB-B37B-E006-50E42973D2C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0" action="ppaction://hlinksldjump"/>
            <a:extLst>
              <a:ext uri="{FF2B5EF4-FFF2-40B4-BE49-F238E27FC236}">
                <a16:creationId xmlns:a16="http://schemas.microsoft.com/office/drawing/2014/main" id="{CFA199FF-126C-FB9B-D934-B2DDF404439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0" action="ppaction://hlinksldjump"/>
            <a:extLst>
              <a:ext uri="{FF2B5EF4-FFF2-40B4-BE49-F238E27FC236}">
                <a16:creationId xmlns:a16="http://schemas.microsoft.com/office/drawing/2014/main" id="{3796E636-35D0-ABAC-F5DB-FC9958E567A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48E62F6B-2320-2CDB-DE8C-BCA50B1A8D8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62EA7A8-E211-45C1-7EEA-4EDFFB1B7BF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矩形 47">
            <a:hlinkClick r:id="rId31" action="ppaction://hlinksldjump"/>
            <a:extLst>
              <a:ext uri="{FF2B5EF4-FFF2-40B4-BE49-F238E27FC236}">
                <a16:creationId xmlns:a16="http://schemas.microsoft.com/office/drawing/2014/main" id="{6608CC39-B719-5152-A572-FEE87BFFDC6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6F3134AB-72EF-A469-CE35-18B3215C188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6" name="矩形 45">
            <a:hlinkClick r:id="rId31" action="ppaction://hlinksldjump"/>
            <a:extLst>
              <a:ext uri="{FF2B5EF4-FFF2-40B4-BE49-F238E27FC236}">
                <a16:creationId xmlns:a16="http://schemas.microsoft.com/office/drawing/2014/main" id="{D16C0D87-9DC7-609D-BFFE-E50684F1C12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矩形 44">
            <a:hlinkClick r:id="rId32" action="ppaction://hlinksldjump"/>
            <a:extLst>
              <a:ext uri="{FF2B5EF4-FFF2-40B4-BE49-F238E27FC236}">
                <a16:creationId xmlns:a16="http://schemas.microsoft.com/office/drawing/2014/main" id="{E01EEC3D-FC3A-1C45-D4CE-FD77E20A690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2B8736BB-8D22-3CF5-707B-92EBB55E405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3" name="矩形 42">
            <a:hlinkClick r:id="rId32" action="ppaction://hlinksldjump"/>
            <a:extLst>
              <a:ext uri="{FF2B5EF4-FFF2-40B4-BE49-F238E27FC236}">
                <a16:creationId xmlns:a16="http://schemas.microsoft.com/office/drawing/2014/main" id="{F3A28FFE-B332-8227-00B6-D19FECC07C5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矩形 41">
            <a:hlinkClick r:id="rId33" action="ppaction://hlinksldjump"/>
            <a:extLst>
              <a:ext uri="{FF2B5EF4-FFF2-40B4-BE49-F238E27FC236}">
                <a16:creationId xmlns:a16="http://schemas.microsoft.com/office/drawing/2014/main" id="{26753E88-87B5-465A-01F0-549FAC82833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209043D9-1A27-4DFB-C45F-754FB91D6F1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0" name="矩形 39">
            <a:hlinkClick r:id="rId33" action="ppaction://hlinksldjump"/>
            <a:extLst>
              <a:ext uri="{FF2B5EF4-FFF2-40B4-BE49-F238E27FC236}">
                <a16:creationId xmlns:a16="http://schemas.microsoft.com/office/drawing/2014/main" id="{6DEB4420-6EF3-4184-8F6C-544C8BA909B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矩形 38">
            <a:hlinkClick r:id="rId34" action="ppaction://hlinksldjump"/>
            <a:extLst>
              <a:ext uri="{FF2B5EF4-FFF2-40B4-BE49-F238E27FC236}">
                <a16:creationId xmlns:a16="http://schemas.microsoft.com/office/drawing/2014/main" id="{3847B2DF-E934-8923-6A9D-4C9831921F8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1DBC263B-6426-E33E-7798-49F9E3501EA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4" action="ppaction://hlinksldjump"/>
            <a:extLst>
              <a:ext uri="{FF2B5EF4-FFF2-40B4-BE49-F238E27FC236}">
                <a16:creationId xmlns:a16="http://schemas.microsoft.com/office/drawing/2014/main" id="{74478C2F-6654-1B77-088A-2CE4F82081F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5" action="ppaction://hlinksldjump"/>
            <a:extLst>
              <a:ext uri="{FF2B5EF4-FFF2-40B4-BE49-F238E27FC236}">
                <a16:creationId xmlns:a16="http://schemas.microsoft.com/office/drawing/2014/main" id="{B1716F8E-D39B-FFD3-9BE0-24CB24CA0B0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C0348526-921B-8CFA-AA15-5B6679E0CAA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5" action="ppaction://hlinksldjump"/>
            <a:extLst>
              <a:ext uri="{FF2B5EF4-FFF2-40B4-BE49-F238E27FC236}">
                <a16:creationId xmlns:a16="http://schemas.microsoft.com/office/drawing/2014/main" id="{98B18834-A1FA-F2AA-3C8E-3406A3EF89C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6" action="ppaction://hlinksldjump"/>
            <a:extLst>
              <a:ext uri="{FF2B5EF4-FFF2-40B4-BE49-F238E27FC236}">
                <a16:creationId xmlns:a16="http://schemas.microsoft.com/office/drawing/2014/main" id="{DB8EA3A8-4C04-1F13-B9F5-477E628D97B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8C41EBD3-C1CB-FA39-5C1C-CCE758092D8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A3776B32-AD45-7682-311D-A8FDE251F25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E16A3986-A2FB-93E3-743F-1BA10E1C2FCC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38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D129384-628E-7A5E-6A1B-D9C9B3C87B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0072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DE0EA724-FC4F-48AF-8AF1-72A6E450E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8743"/>
            <a:ext cx="12192000" cy="53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5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29" action="ppaction://hlinksldjump"/>
            <a:extLst>
              <a:ext uri="{FF2B5EF4-FFF2-40B4-BE49-F238E27FC236}">
                <a16:creationId xmlns:a16="http://schemas.microsoft.com/office/drawing/2014/main" id="{7A51DDE5-99A4-2EF3-7C93-D641B8F986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29" action="ppaction://hlinksldjump"/>
            <a:extLst>
              <a:ext uri="{FF2B5EF4-FFF2-40B4-BE49-F238E27FC236}">
                <a16:creationId xmlns:a16="http://schemas.microsoft.com/office/drawing/2014/main" id="{F6769DE0-8D25-51A8-AA75-BC393C7EF5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7D0AF3BC-42F9-749D-E321-AED4552087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3A077D4-D6BA-ADB9-2E2D-912C028EFD0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499335"/>
            <a:ext cx="1069730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1" name="矩形 50">
            <a:hlinkClick r:id="rId30" action="ppaction://hlinksldjump"/>
            <a:extLst>
              <a:ext uri="{FF2B5EF4-FFF2-40B4-BE49-F238E27FC236}">
                <a16:creationId xmlns:a16="http://schemas.microsoft.com/office/drawing/2014/main" id="{9C72F2FB-E952-CE06-A76D-90C7C465632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C7BDDC58-8B6F-FE54-4B36-16AC6CD580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49" name="矩形 48">
            <a:hlinkClick r:id="rId30" action="ppaction://hlinksldjump"/>
            <a:extLst>
              <a:ext uri="{FF2B5EF4-FFF2-40B4-BE49-F238E27FC236}">
                <a16:creationId xmlns:a16="http://schemas.microsoft.com/office/drawing/2014/main" id="{4D85F1B8-EEDA-FBA4-E3B9-D62D9CD8692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8" name="矩形 47">
            <a:hlinkClick r:id="rId31" action="ppaction://hlinksldjump"/>
            <a:extLst>
              <a:ext uri="{FF2B5EF4-FFF2-40B4-BE49-F238E27FC236}">
                <a16:creationId xmlns:a16="http://schemas.microsoft.com/office/drawing/2014/main" id="{CBAB54AC-FA89-89C0-2610-80DAE5F2164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904080CF-A3D0-DCA5-EBB6-2A76AB34D83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6" name="矩形 45">
            <a:hlinkClick r:id="rId31" action="ppaction://hlinksldjump"/>
            <a:extLst>
              <a:ext uri="{FF2B5EF4-FFF2-40B4-BE49-F238E27FC236}">
                <a16:creationId xmlns:a16="http://schemas.microsoft.com/office/drawing/2014/main" id="{7C69C351-0A1C-2988-736B-C535C0FB33F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矩形 44">
            <a:hlinkClick r:id="rId32" action="ppaction://hlinksldjump"/>
            <a:extLst>
              <a:ext uri="{FF2B5EF4-FFF2-40B4-BE49-F238E27FC236}">
                <a16:creationId xmlns:a16="http://schemas.microsoft.com/office/drawing/2014/main" id="{40A96763-E888-A3B2-5F46-8F11A469F70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C63219BB-5434-2F5A-2C6F-BEE5F4A38FA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3" name="矩形 42">
            <a:hlinkClick r:id="rId32" action="ppaction://hlinksldjump"/>
            <a:extLst>
              <a:ext uri="{FF2B5EF4-FFF2-40B4-BE49-F238E27FC236}">
                <a16:creationId xmlns:a16="http://schemas.microsoft.com/office/drawing/2014/main" id="{FDF4213E-5A7E-D885-30C6-CC5085D3427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矩形 41">
            <a:hlinkClick r:id="rId33" action="ppaction://hlinksldjump"/>
            <a:extLst>
              <a:ext uri="{FF2B5EF4-FFF2-40B4-BE49-F238E27FC236}">
                <a16:creationId xmlns:a16="http://schemas.microsoft.com/office/drawing/2014/main" id="{050DE423-698F-0770-3153-EE7230740E2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21277A84-E717-9D0D-ECEF-8B65D07B6CA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0" name="矩形 39">
            <a:hlinkClick r:id="rId33" action="ppaction://hlinksldjump"/>
            <a:extLst>
              <a:ext uri="{FF2B5EF4-FFF2-40B4-BE49-F238E27FC236}">
                <a16:creationId xmlns:a16="http://schemas.microsoft.com/office/drawing/2014/main" id="{AB66A4E1-9BAD-43BF-9D37-7FF38A670F3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矩形 38">
            <a:hlinkClick r:id="rId34" action="ppaction://hlinksldjump"/>
            <a:extLst>
              <a:ext uri="{FF2B5EF4-FFF2-40B4-BE49-F238E27FC236}">
                <a16:creationId xmlns:a16="http://schemas.microsoft.com/office/drawing/2014/main" id="{5240925D-C595-3748-129F-C46C99A2BF5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C383EB38-1325-B8CF-CC45-E4BFB6752F9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4" action="ppaction://hlinksldjump"/>
            <a:extLst>
              <a:ext uri="{FF2B5EF4-FFF2-40B4-BE49-F238E27FC236}">
                <a16:creationId xmlns:a16="http://schemas.microsoft.com/office/drawing/2014/main" id="{AF512117-E881-5949-43B2-1DAF184BEE8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5" action="ppaction://hlinksldjump"/>
            <a:extLst>
              <a:ext uri="{FF2B5EF4-FFF2-40B4-BE49-F238E27FC236}">
                <a16:creationId xmlns:a16="http://schemas.microsoft.com/office/drawing/2014/main" id="{5F3424F1-DF16-920E-0B5D-462D823A042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E9DEBB63-C50E-58B3-B21F-EC4EA539E1B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5" action="ppaction://hlinksldjump"/>
            <a:extLst>
              <a:ext uri="{FF2B5EF4-FFF2-40B4-BE49-F238E27FC236}">
                <a16:creationId xmlns:a16="http://schemas.microsoft.com/office/drawing/2014/main" id="{4090C558-014A-13AF-1DC8-A8C59FDAE2C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6" action="ppaction://hlinksldjump"/>
            <a:extLst>
              <a:ext uri="{FF2B5EF4-FFF2-40B4-BE49-F238E27FC236}">
                <a16:creationId xmlns:a16="http://schemas.microsoft.com/office/drawing/2014/main" id="{0B340F51-1B21-7489-F31B-6C826A0D3E49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2B08492E-621A-54A8-8FF4-889F79F9DB1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85EBBAC1-7605-571E-C0EA-F21C385F615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F04D83BF-AF70-1467-B383-F3A9D5C28F5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5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E6AD8D9-5E4D-17EA-9BB1-B7651CF954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149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图形用户界面, Word, 日程表&#10;&#10;中度可信度描述已自动生成">
            <a:extLst>
              <a:ext uri="{FF2B5EF4-FFF2-40B4-BE49-F238E27FC236}">
                <a16:creationId xmlns:a16="http://schemas.microsoft.com/office/drawing/2014/main" id="{ECF8B6C3-FCAD-AB28-BDC9-46550B84A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83" y="0"/>
            <a:ext cx="11395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8A7D6D18-C46D-D7EF-5C9C-CBE4AF49B6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2" name="矩形 51">
            <a:hlinkClick r:id="rId29" action="ppaction://hlinksldjump"/>
            <a:extLst>
              <a:ext uri="{FF2B5EF4-FFF2-40B4-BE49-F238E27FC236}">
                <a16:creationId xmlns:a16="http://schemas.microsoft.com/office/drawing/2014/main" id="{20ECFBC1-69B6-128B-5C3B-986F04A679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1" name="矩形 50">
            <a:hlinkClick r:id="rId29" action="ppaction://hlinksldjump"/>
            <a:extLst>
              <a:ext uri="{FF2B5EF4-FFF2-40B4-BE49-F238E27FC236}">
                <a16:creationId xmlns:a16="http://schemas.microsoft.com/office/drawing/2014/main" id="{9AEB847E-EE00-A3F2-28E9-089295E734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0E5D8B36-FCE8-F0C0-339A-C248F01440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9" name="矩形 48">
            <a:hlinkClick r:id="rId30" action="ppaction://hlinksldjump"/>
            <a:extLst>
              <a:ext uri="{FF2B5EF4-FFF2-40B4-BE49-F238E27FC236}">
                <a16:creationId xmlns:a16="http://schemas.microsoft.com/office/drawing/2014/main" id="{4B6693A4-1B2A-81CC-DEEE-13B5FE9BDE2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48" name="矩形 47">
            <a:hlinkClick r:id="rId30" action="ppaction://hlinksldjump"/>
            <a:extLst>
              <a:ext uri="{FF2B5EF4-FFF2-40B4-BE49-F238E27FC236}">
                <a16:creationId xmlns:a16="http://schemas.microsoft.com/office/drawing/2014/main" id="{4561FD41-D7A0-AFC4-6ADE-A7850B81DC6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7B8E3074-0152-6379-E951-95867D7D93B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6" name="矩形 45">
            <a:hlinkClick r:id="rId31" action="ppaction://hlinksldjump"/>
            <a:extLst>
              <a:ext uri="{FF2B5EF4-FFF2-40B4-BE49-F238E27FC236}">
                <a16:creationId xmlns:a16="http://schemas.microsoft.com/office/drawing/2014/main" id="{785A54B6-CF52-85E5-23DB-7FE468C379F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5" name="矩形 44">
            <a:hlinkClick r:id="rId31" action="ppaction://hlinksldjump"/>
            <a:extLst>
              <a:ext uri="{FF2B5EF4-FFF2-40B4-BE49-F238E27FC236}">
                <a16:creationId xmlns:a16="http://schemas.microsoft.com/office/drawing/2014/main" id="{636436AB-962D-9F33-2953-8E09DA23795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13D47157-503E-CD3A-8798-AD6AE59058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3" name="矩形 42">
            <a:hlinkClick r:id="rId32" action="ppaction://hlinksldjump"/>
            <a:extLst>
              <a:ext uri="{FF2B5EF4-FFF2-40B4-BE49-F238E27FC236}">
                <a16:creationId xmlns:a16="http://schemas.microsoft.com/office/drawing/2014/main" id="{5C6A2310-210B-ECA2-EAB6-BA0B753D49A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2" name="矩形 41">
            <a:hlinkClick r:id="rId32" action="ppaction://hlinksldjump"/>
            <a:extLst>
              <a:ext uri="{FF2B5EF4-FFF2-40B4-BE49-F238E27FC236}">
                <a16:creationId xmlns:a16="http://schemas.microsoft.com/office/drawing/2014/main" id="{EEE150CF-F0F4-D9B4-81C2-6DB16CD33C1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5953A57D-0770-F645-1B1B-BC5A3A563F7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矩形 39">
            <a:hlinkClick r:id="rId33" action="ppaction://hlinksldjump"/>
            <a:extLst>
              <a:ext uri="{FF2B5EF4-FFF2-40B4-BE49-F238E27FC236}">
                <a16:creationId xmlns:a16="http://schemas.microsoft.com/office/drawing/2014/main" id="{41B4EE4C-CDF6-6230-2AC6-6BA852B81BD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39" name="矩形 38">
            <a:hlinkClick r:id="rId33" action="ppaction://hlinksldjump"/>
            <a:extLst>
              <a:ext uri="{FF2B5EF4-FFF2-40B4-BE49-F238E27FC236}">
                <a16:creationId xmlns:a16="http://schemas.microsoft.com/office/drawing/2014/main" id="{5FC9A411-A76C-A71E-6BC2-AC39AB9AB30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A301F090-041E-0D5D-EB9D-9E4A49DA369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7" name="矩形 36">
            <a:hlinkClick r:id="rId34" action="ppaction://hlinksldjump"/>
            <a:extLst>
              <a:ext uri="{FF2B5EF4-FFF2-40B4-BE49-F238E27FC236}">
                <a16:creationId xmlns:a16="http://schemas.microsoft.com/office/drawing/2014/main" id="{32FAAFF1-E562-E76F-D18C-6BCFD588ED0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6" name="矩形 35">
            <a:hlinkClick r:id="rId34" action="ppaction://hlinksldjump"/>
            <a:extLst>
              <a:ext uri="{FF2B5EF4-FFF2-40B4-BE49-F238E27FC236}">
                <a16:creationId xmlns:a16="http://schemas.microsoft.com/office/drawing/2014/main" id="{BBBCD7AA-69E1-091F-F9B1-164B8E6D47A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5CAFD4E4-8E9E-84C6-DDB9-955F7AFC41B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4" name="矩形 33">
            <a:hlinkClick r:id="rId35" action="ppaction://hlinksldjump"/>
            <a:extLst>
              <a:ext uri="{FF2B5EF4-FFF2-40B4-BE49-F238E27FC236}">
                <a16:creationId xmlns:a16="http://schemas.microsoft.com/office/drawing/2014/main" id="{7F976C3F-CCB4-9459-6381-AAF2878C091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3" name="矩形 32">
            <a:hlinkClick r:id="rId35" action="ppaction://hlinksldjump"/>
            <a:extLst>
              <a:ext uri="{FF2B5EF4-FFF2-40B4-BE49-F238E27FC236}">
                <a16:creationId xmlns:a16="http://schemas.microsoft.com/office/drawing/2014/main" id="{BBBC30C0-0D02-727F-4285-4E5B43450D6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03CDFD18-BA43-7640-E832-61B9CCEEF68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64986028-52DC-8F5A-833C-D83EDFAF385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矩形 29">
            <a:hlinkClick r:id="rId36" action="ppaction://hlinksldjump"/>
            <a:extLst>
              <a:ext uri="{FF2B5EF4-FFF2-40B4-BE49-F238E27FC236}">
                <a16:creationId xmlns:a16="http://schemas.microsoft.com/office/drawing/2014/main" id="{2ADC0488-EACB-7E97-91F2-38071B79299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标题 28">
            <a:extLst>
              <a:ext uri="{FF2B5EF4-FFF2-40B4-BE49-F238E27FC236}">
                <a16:creationId xmlns:a16="http://schemas.microsoft.com/office/drawing/2014/main" id="{7B4904FC-F29F-E928-ED04-BCF7E5BA25DD}"/>
              </a:ext>
            </a:extLst>
          </p:cNvPr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  <p:graphicFrame>
        <p:nvGraphicFramePr>
          <p:cNvPr id="57" name="think-cell data - do not delete" hidden="1">
            <a:extLst>
              <a:ext uri="{FF2B5EF4-FFF2-40B4-BE49-F238E27FC236}">
                <a16:creationId xmlns:a16="http://schemas.microsoft.com/office/drawing/2014/main" id="{0CDD8E54-9DA8-F4B4-451D-D6D8790676A6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590526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7" imgW="473" imgH="476" progId="TCLayout.ActiveDocument.1">
                  <p:embed/>
                </p:oleObj>
              </mc:Choice>
              <mc:Fallback>
                <p:oleObj name="think-cell 幻灯片" r:id="rId37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43434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8F13C120-03AA-3367-7255-D97ECEF146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962946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矩形 53">
            <a:hlinkClick r:id="rId30" action="ppaction://hlinksldjump"/>
            <a:extLst>
              <a:ext uri="{FF2B5EF4-FFF2-40B4-BE49-F238E27FC236}">
                <a16:creationId xmlns:a16="http://schemas.microsoft.com/office/drawing/2014/main" id="{EC4277CA-E363-67F4-CB6A-7DE19908E4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3" name="矩形 52">
            <a:hlinkClick r:id="rId30" action="ppaction://hlinksldjump"/>
            <a:extLst>
              <a:ext uri="{FF2B5EF4-FFF2-40B4-BE49-F238E27FC236}">
                <a16:creationId xmlns:a16="http://schemas.microsoft.com/office/drawing/2014/main" id="{8B2AEFB4-7F5E-D240-432B-02B0EF63099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2" name="矩形 51">
            <a:hlinkClick r:id="rId30" action="ppaction://hlinksldjump"/>
            <a:extLst>
              <a:ext uri="{FF2B5EF4-FFF2-40B4-BE49-F238E27FC236}">
                <a16:creationId xmlns:a16="http://schemas.microsoft.com/office/drawing/2014/main" id="{D0B18892-5E86-BC11-701F-9446CA54158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1" name="矩形 50">
            <a:hlinkClick r:id="rId31" action="ppaction://hlinksldjump"/>
            <a:extLst>
              <a:ext uri="{FF2B5EF4-FFF2-40B4-BE49-F238E27FC236}">
                <a16:creationId xmlns:a16="http://schemas.microsoft.com/office/drawing/2014/main" id="{2C43073B-9D6F-4660-B774-07DF51334B1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0" name="矩形 49">
            <a:hlinkClick r:id="rId31" action="ppaction://hlinksldjump"/>
            <a:extLst>
              <a:ext uri="{FF2B5EF4-FFF2-40B4-BE49-F238E27FC236}">
                <a16:creationId xmlns:a16="http://schemas.microsoft.com/office/drawing/2014/main" id="{B7CA05BA-D71C-89B2-5C69-2FF0137F39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49" name="矩形 48">
            <a:hlinkClick r:id="rId31" action="ppaction://hlinksldjump"/>
            <a:extLst>
              <a:ext uri="{FF2B5EF4-FFF2-40B4-BE49-F238E27FC236}">
                <a16:creationId xmlns:a16="http://schemas.microsoft.com/office/drawing/2014/main" id="{D5987481-10F2-371E-9B85-812A650AE13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8" name="矩形 47">
            <a:hlinkClick r:id="rId32" action="ppaction://hlinksldjump"/>
            <a:extLst>
              <a:ext uri="{FF2B5EF4-FFF2-40B4-BE49-F238E27FC236}">
                <a16:creationId xmlns:a16="http://schemas.microsoft.com/office/drawing/2014/main" id="{31170A6A-CE2C-3F22-ABB4-078B78D1EB4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7" name="矩形 46">
            <a:hlinkClick r:id="rId32" action="ppaction://hlinksldjump"/>
            <a:extLst>
              <a:ext uri="{FF2B5EF4-FFF2-40B4-BE49-F238E27FC236}">
                <a16:creationId xmlns:a16="http://schemas.microsoft.com/office/drawing/2014/main" id="{9CE24BA6-4086-0AF5-B638-FA134DD7F5E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6" name="矩形 45">
            <a:hlinkClick r:id="rId32" action="ppaction://hlinksldjump"/>
            <a:extLst>
              <a:ext uri="{FF2B5EF4-FFF2-40B4-BE49-F238E27FC236}">
                <a16:creationId xmlns:a16="http://schemas.microsoft.com/office/drawing/2014/main" id="{040AEC65-9F87-19CF-C158-D939E9BC6EA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5" name="矩形 44">
            <a:hlinkClick r:id="rId33" action="ppaction://hlinksldjump"/>
            <a:extLst>
              <a:ext uri="{FF2B5EF4-FFF2-40B4-BE49-F238E27FC236}">
                <a16:creationId xmlns:a16="http://schemas.microsoft.com/office/drawing/2014/main" id="{FCA6AFC4-C0C5-A2D0-7651-A5FB1648695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4" name="矩形 43">
            <a:hlinkClick r:id="rId33" action="ppaction://hlinksldjump"/>
            <a:extLst>
              <a:ext uri="{FF2B5EF4-FFF2-40B4-BE49-F238E27FC236}">
                <a16:creationId xmlns:a16="http://schemas.microsoft.com/office/drawing/2014/main" id="{415C153F-1A05-1078-D773-822E7696159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3" name="矩形 42">
            <a:hlinkClick r:id="rId33" action="ppaction://hlinksldjump"/>
            <a:extLst>
              <a:ext uri="{FF2B5EF4-FFF2-40B4-BE49-F238E27FC236}">
                <a16:creationId xmlns:a16="http://schemas.microsoft.com/office/drawing/2014/main" id="{72504073-6AEA-FA8A-625C-9BC6EBA7B6E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矩形 41">
            <a:hlinkClick r:id="rId34" action="ppaction://hlinksldjump"/>
            <a:extLst>
              <a:ext uri="{FF2B5EF4-FFF2-40B4-BE49-F238E27FC236}">
                <a16:creationId xmlns:a16="http://schemas.microsoft.com/office/drawing/2014/main" id="{704AD5A1-45EF-421E-6CCD-0E10AA18D06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1" name="矩形 40">
            <a:hlinkClick r:id="rId34" action="ppaction://hlinksldjump"/>
            <a:extLst>
              <a:ext uri="{FF2B5EF4-FFF2-40B4-BE49-F238E27FC236}">
                <a16:creationId xmlns:a16="http://schemas.microsoft.com/office/drawing/2014/main" id="{7B102CCC-E8EA-70EA-6888-C4B10D51024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0" name="矩形 39">
            <a:hlinkClick r:id="rId34" action="ppaction://hlinksldjump"/>
            <a:extLst>
              <a:ext uri="{FF2B5EF4-FFF2-40B4-BE49-F238E27FC236}">
                <a16:creationId xmlns:a16="http://schemas.microsoft.com/office/drawing/2014/main" id="{91409E83-66EF-A594-8EE9-9165E3D7E00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矩形 38">
            <a:hlinkClick r:id="rId35" action="ppaction://hlinksldjump"/>
            <a:extLst>
              <a:ext uri="{FF2B5EF4-FFF2-40B4-BE49-F238E27FC236}">
                <a16:creationId xmlns:a16="http://schemas.microsoft.com/office/drawing/2014/main" id="{8447871E-662B-043A-5835-1D252AD65EE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8" name="矩形 37">
            <a:hlinkClick r:id="rId35" action="ppaction://hlinksldjump"/>
            <a:extLst>
              <a:ext uri="{FF2B5EF4-FFF2-40B4-BE49-F238E27FC236}">
                <a16:creationId xmlns:a16="http://schemas.microsoft.com/office/drawing/2014/main" id="{79421691-5EFA-BF21-9D50-C274A54EE29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7" name="矩形 36">
            <a:hlinkClick r:id="rId35" action="ppaction://hlinksldjump"/>
            <a:extLst>
              <a:ext uri="{FF2B5EF4-FFF2-40B4-BE49-F238E27FC236}">
                <a16:creationId xmlns:a16="http://schemas.microsoft.com/office/drawing/2014/main" id="{025EC11E-A77F-A778-005B-F470EA4EFFF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矩形 35">
            <a:hlinkClick r:id="rId36" action="ppaction://hlinksldjump"/>
            <a:extLst>
              <a:ext uri="{FF2B5EF4-FFF2-40B4-BE49-F238E27FC236}">
                <a16:creationId xmlns:a16="http://schemas.microsoft.com/office/drawing/2014/main" id="{7A3C83E9-C704-2F1B-62C0-FC3C73139B3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6" action="ppaction://hlinksldjump"/>
            <a:extLst>
              <a:ext uri="{FF2B5EF4-FFF2-40B4-BE49-F238E27FC236}">
                <a16:creationId xmlns:a16="http://schemas.microsoft.com/office/drawing/2014/main" id="{9498589C-C85E-B187-5227-2400E927CBD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6" action="ppaction://hlinksldjump"/>
            <a:extLst>
              <a:ext uri="{FF2B5EF4-FFF2-40B4-BE49-F238E27FC236}">
                <a16:creationId xmlns:a16="http://schemas.microsoft.com/office/drawing/2014/main" id="{DEE8985C-3496-DD12-425A-9A0E542179C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7" action="ppaction://hlinksldjump"/>
            <a:extLst>
              <a:ext uri="{FF2B5EF4-FFF2-40B4-BE49-F238E27FC236}">
                <a16:creationId xmlns:a16="http://schemas.microsoft.com/office/drawing/2014/main" id="{8607780F-7196-7077-C557-95593D1BFC5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7" action="ppaction://hlinksldjump"/>
            <a:extLst>
              <a:ext uri="{FF2B5EF4-FFF2-40B4-BE49-F238E27FC236}">
                <a16:creationId xmlns:a16="http://schemas.microsoft.com/office/drawing/2014/main" id="{DCF64138-E4E5-8953-2AAF-57515E3345C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7" action="ppaction://hlinksldjump"/>
            <a:extLst>
              <a:ext uri="{FF2B5EF4-FFF2-40B4-BE49-F238E27FC236}">
                <a16:creationId xmlns:a16="http://schemas.microsoft.com/office/drawing/2014/main" id="{3EF85680-50B4-4A2D-1E5C-B2BC29523EF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A00A2DFA-A6CC-2AAE-DC02-7C61A554D44B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  <p:graphicFrame>
        <p:nvGraphicFramePr>
          <p:cNvPr id="143" name="think-cell data - do not delete" hidden="1">
            <a:extLst>
              <a:ext uri="{FF2B5EF4-FFF2-40B4-BE49-F238E27FC236}">
                <a16:creationId xmlns:a16="http://schemas.microsoft.com/office/drawing/2014/main" id="{976F442D-2859-4FA4-2602-9AB84CA7BA32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873129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6175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CA4599E-4650-D82B-5959-B2507A7752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49696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图形用户界面&#10;&#10;低可信度描述已自动生成">
            <a:extLst>
              <a:ext uri="{FF2B5EF4-FFF2-40B4-BE49-F238E27FC236}">
                <a16:creationId xmlns:a16="http://schemas.microsoft.com/office/drawing/2014/main" id="{A7E80034-3392-C9CF-68C2-B1377FEEE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162" y="0"/>
            <a:ext cx="9703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8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ECA191-08C1-09E3-2B3F-A041CA256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5633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ECA191-08C1-09E3-2B3F-A041CA256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1A462-C6E5-68FA-1C5C-5BD5D8C51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35" y="1690688"/>
            <a:ext cx="6408975" cy="4823878"/>
          </a:xfrm>
          <a:prstGeom prst="rect">
            <a:avLst/>
          </a:prstGeom>
        </p:spPr>
      </p:pic>
      <p:sp>
        <p:nvSpPr>
          <p:cNvPr id="3" name="ee4pContent1">
            <a:extLst>
              <a:ext uri="{FF2B5EF4-FFF2-40B4-BE49-F238E27FC236}">
                <a16:creationId xmlns:a16="http://schemas.microsoft.com/office/drawing/2014/main" id="{A144837E-C7EA-EDD4-1166-0B7DC161302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60490" y="1690688"/>
            <a:ext cx="4384336" cy="482387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sz="2000" dirty="0">
                <a:latin typeface="+mn-lt"/>
              </a:rPr>
              <a:t>具身智能体主动与物理环境交互，涵盖各种各样的具体形式，包括机器人、智能家电、智能眼镜、自动驾驶汽车等</a:t>
            </a:r>
          </a:p>
          <a:p>
            <a:pPr lvl="1"/>
            <a:endParaRPr lang="en-US" altLang="zh-CN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其中，机器人脱颖而出，成为最突出的体现之一</a:t>
            </a:r>
          </a:p>
          <a:p>
            <a:pPr lvl="1"/>
            <a:endParaRPr lang="en-US" altLang="zh-CN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根据应用的不同，机器人以各种形式设计，以利用其硬件特性来执行特定任务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036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49741E7-BFED-DED7-90B3-EB498C3BFF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6165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" imgW="473" imgH="476" progId="TCLayout.ActiveDocument.1">
                  <p:embed/>
                </p:oleObj>
              </mc:Choice>
              <mc:Fallback>
                <p:oleObj name="think-cell 幻灯片" r:id="rId6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9741E7-BFED-DED7-90B3-EB498C3BFF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>
              <a:spcAft>
                <a:spcPct val="0"/>
              </a:spcAft>
            </a:pPr>
            <a:r>
              <a:rPr lang="en-US" altLang="zh-CN" dirty="0"/>
              <a:t>Fixed-base Robots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5674F2-9D98-4F1F-DB83-3CAF14BFD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690688"/>
            <a:ext cx="2584508" cy="4535559"/>
          </a:xfrm>
          <a:prstGeom prst="rect">
            <a:avLst/>
          </a:prstGeom>
        </p:spPr>
      </p:pic>
      <p:sp>
        <p:nvSpPr>
          <p:cNvPr id="4" name="ee4pContent1">
            <a:extLst>
              <a:ext uri="{FF2B5EF4-FFF2-40B4-BE49-F238E27FC236}">
                <a16:creationId xmlns:a16="http://schemas.microsoft.com/office/drawing/2014/main" id="{F9EA0F48-2B1B-90C8-91C2-BFA05E3BCA7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676650" y="1690688"/>
            <a:ext cx="7677150" cy="191611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优点：</a:t>
            </a:r>
          </a:p>
          <a:p>
            <a:pPr lvl="2"/>
            <a:r>
              <a:rPr lang="zh-CN" altLang="en-US" dirty="0">
                <a:latin typeface="+mn-lt"/>
              </a:rPr>
              <a:t>因其紧凑性和高精度操作，被广泛应用于实验室自动化、教育培训和工业制造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拥有坚固的底座和结构，确保在操作过程中稳定性和高精度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配备高精度传感器和执行器，可实现微米级的精度，使其适用于需要高精度和重复性的任务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高度可编程，允许用户将其适应各种任务场景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E84D9960-AE1A-1B1B-F3AB-4529E94E7DB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676648" y="3750691"/>
            <a:ext cx="7677150" cy="100545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缺点：</a:t>
            </a:r>
          </a:p>
          <a:p>
            <a:pPr lvl="2"/>
            <a:r>
              <a:rPr lang="zh-CN" altLang="en-US" dirty="0">
                <a:latin typeface="+mn-lt"/>
              </a:rPr>
              <a:t>固定式设计限制了其操作范围和灵活性，使其无法在较大区域内移动或调整位置，从而影响其与人类和其他机器人的协作</a:t>
            </a: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0EB72868-BE3A-E28D-B1FC-C52DA112F22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676648" y="4900040"/>
            <a:ext cx="7677150" cy="136264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品牌：</a:t>
            </a:r>
          </a:p>
          <a:p>
            <a:pPr lvl="2"/>
            <a:r>
              <a:rPr lang="en-US" dirty="0">
                <a:latin typeface="+mn-lt"/>
                <a:hlinkClick r:id="rId9"/>
              </a:rPr>
              <a:t>Franka</a:t>
            </a:r>
            <a:r>
              <a:rPr lang="en-US" dirty="0">
                <a:latin typeface="+mn-lt"/>
              </a:rPr>
              <a:t> (Franka </a:t>
            </a:r>
            <a:r>
              <a:rPr lang="en-US" dirty="0" err="1">
                <a:latin typeface="+mn-lt"/>
              </a:rPr>
              <a:t>Emika</a:t>
            </a:r>
            <a:r>
              <a:rPr lang="en-US" dirty="0">
                <a:latin typeface="+mn-lt"/>
              </a:rPr>
              <a:t> panda) </a:t>
            </a:r>
          </a:p>
          <a:p>
            <a:pPr lvl="2"/>
            <a:r>
              <a:rPr lang="en-US" dirty="0">
                <a:latin typeface="+mn-lt"/>
                <a:hlinkClick r:id="rId10"/>
              </a:rPr>
              <a:t>Kuka </a:t>
            </a:r>
            <a:r>
              <a:rPr lang="en-US" dirty="0" err="1">
                <a:latin typeface="+mn-lt"/>
                <a:hlinkClick r:id="rId10"/>
              </a:rPr>
              <a:t>iiwa</a:t>
            </a:r>
            <a:r>
              <a:rPr lang="en-US" dirty="0">
                <a:latin typeface="+mn-lt"/>
              </a:rPr>
              <a:t> (KUKA)</a:t>
            </a:r>
          </a:p>
          <a:p>
            <a:pPr lvl="2"/>
            <a:r>
              <a:rPr lang="en-US" dirty="0">
                <a:latin typeface="+mn-lt"/>
              </a:rPr>
              <a:t>Sawyer (</a:t>
            </a:r>
            <a:r>
              <a:rPr lang="en-US" dirty="0">
                <a:latin typeface="+mn-lt"/>
                <a:hlinkClick r:id="rId11"/>
              </a:rPr>
              <a:t>Rethink Robotics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87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8D76498-2162-1B5C-02BC-F8578D5EDD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3501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" imgW="473" imgH="476" progId="TCLayout.ActiveDocument.1">
                  <p:embed/>
                </p:oleObj>
              </mc:Choice>
              <mc:Fallback>
                <p:oleObj name="think-cell 幻灯片" r:id="rId8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D76498-2162-1B5C-02BC-F8578D5ED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Embodied Multimodal Foundation Model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ACE34923-3F7E-9415-8AD3-8805CFB7EB74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8"/>
            <a:ext cx="10515600" cy="173831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 </a:t>
            </a:r>
            <a:r>
              <a:rPr lang="en-US" altLang="zh-CN" dirty="0">
                <a:latin typeface="+mn-lt"/>
              </a:rPr>
              <a:t>Transformer </a:t>
            </a:r>
            <a:r>
              <a:rPr lang="zh-CN" altLang="en-US" dirty="0">
                <a:latin typeface="+mn-lt"/>
              </a:rPr>
              <a:t>的架构面临效率问题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具身模型需要较长的上下文，其中包括来自视觉、语言和具身状态的信息，以及与当前执行的任务相关的内存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例如，</a:t>
            </a:r>
            <a:r>
              <a:rPr lang="en-US" altLang="zh-CN" dirty="0">
                <a:latin typeface="+mn-lt"/>
              </a:rPr>
              <a:t>RT-2 </a:t>
            </a:r>
            <a:r>
              <a:rPr lang="zh-CN" altLang="en-US" dirty="0">
                <a:latin typeface="+mn-lt"/>
              </a:rPr>
              <a:t>尽管表现出色，但推理频率仅为 </a:t>
            </a:r>
            <a:r>
              <a:rPr lang="en-US" altLang="zh-CN" dirty="0">
                <a:latin typeface="+mn-lt"/>
              </a:rPr>
              <a:t>1-3Hz</a:t>
            </a:r>
          </a:p>
          <a:p>
            <a:pPr lvl="1"/>
            <a:r>
              <a:rPr lang="zh-CN" altLang="en-US" dirty="0">
                <a:latin typeface="+mn-lt"/>
              </a:rPr>
              <a:t>已经进行了一些努力，例如通过量化和蒸馏来部署模型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改进模型框架是另一种可行的方法</a:t>
            </a:r>
            <a:endParaRPr lang="en-US" dirty="0">
              <a:latin typeface="+mn-lt"/>
            </a:endParaRP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D5CCF662-A886-1E7E-A02C-9A92629F74D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3" y="4060970"/>
            <a:ext cx="5043852" cy="243190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dirty="0">
                <a:latin typeface="+mn-lt"/>
              </a:rPr>
              <a:t>SARA-RT </a:t>
            </a:r>
            <a:r>
              <a:rPr lang="zh-CN" altLang="en-US" dirty="0">
                <a:latin typeface="+mn-lt"/>
              </a:rPr>
              <a:t>使用更高效的线性注意力</a:t>
            </a:r>
            <a:endParaRPr lang="en-US" dirty="0">
              <a:latin typeface="+mn-lt"/>
            </a:endParaRPr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BABF2C57-44FE-1B40-C7FE-1D9EB84D092B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309945" y="4060970"/>
            <a:ext cx="5043852" cy="243190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dirty="0">
                <a:latin typeface="+mn-lt"/>
              </a:rPr>
              <a:t>RoboMamba </a:t>
            </a:r>
            <a:r>
              <a:rPr lang="zh-CN" altLang="en-US" dirty="0">
                <a:latin typeface="+mn-lt"/>
              </a:rPr>
              <a:t>使用 </a:t>
            </a:r>
            <a:r>
              <a:rPr lang="en-US" altLang="zh-CN" dirty="0">
                <a:latin typeface="+mn-lt"/>
              </a:rPr>
              <a:t>mamba </a:t>
            </a:r>
            <a:r>
              <a:rPr lang="zh-CN" altLang="en-US" dirty="0">
                <a:latin typeface="+mn-lt"/>
              </a:rPr>
              <a:t>架构，该架构更适合长序列任务。这使其能够实现比现有机器人 </a:t>
            </a:r>
            <a:r>
              <a:rPr lang="en-US" altLang="zh-CN" dirty="0">
                <a:latin typeface="+mn-lt"/>
              </a:rPr>
              <a:t>MLM </a:t>
            </a:r>
            <a:r>
              <a:rPr lang="zh-CN" altLang="en-US" dirty="0">
                <a:latin typeface="+mn-lt"/>
              </a:rPr>
              <a:t>快 </a:t>
            </a:r>
            <a:r>
              <a:rPr lang="en-US" altLang="zh-CN" dirty="0">
                <a:latin typeface="+mn-lt"/>
              </a:rPr>
              <a:t>7 </a:t>
            </a:r>
            <a:r>
              <a:rPr lang="zh-CN" altLang="en-US" dirty="0">
                <a:latin typeface="+mn-lt"/>
              </a:rPr>
              <a:t>倍的推理速度</a:t>
            </a:r>
            <a:endParaRPr lang="en-US" dirty="0">
              <a:latin typeface="+mn-lt"/>
            </a:endParaRPr>
          </a:p>
        </p:txBody>
      </p:sp>
      <p:sp>
        <p:nvSpPr>
          <p:cNvPr id="10" name="ee4pHeader1">
            <a:extLst>
              <a:ext uri="{FF2B5EF4-FFF2-40B4-BE49-F238E27FC236}">
                <a16:creationId xmlns:a16="http://schemas.microsoft.com/office/drawing/2014/main" id="{AF8E5E60-6371-A886-A4EC-7E84719D8BD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38201" y="3599231"/>
            <a:ext cx="5043852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SARA-RT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ee4pHeader1">
            <a:extLst>
              <a:ext uri="{FF2B5EF4-FFF2-40B4-BE49-F238E27FC236}">
                <a16:creationId xmlns:a16="http://schemas.microsoft.com/office/drawing/2014/main" id="{360E7EF6-5BF2-1970-F398-38BD86D9A73E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309943" y="3599231"/>
            <a:ext cx="5043852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RoboMamba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529FF0-346E-FE78-D0A5-163CF24D39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12" y="5011614"/>
            <a:ext cx="4953430" cy="12764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296B26-90A9-369C-D206-C1B6ABB6F5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863" y="4895924"/>
            <a:ext cx="2990098" cy="15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8D76498-2162-1B5C-02BC-F8578D5EDD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880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9" imgW="473" imgH="476" progId="TCLayout.ActiveDocument.1">
                  <p:embed/>
                </p:oleObj>
              </mc:Choice>
              <mc:Fallback>
                <p:oleObj name="think-cell 幻灯片" r:id="rId9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D76498-2162-1B5C-02BC-F8578D5ED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Embodied Multimodal Foundation Model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7CF98186-9415-9083-8FC4-4D57D6980BB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9"/>
            <a:ext cx="10515600" cy="77995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基于生成模型的 </a:t>
            </a:r>
            <a:r>
              <a:rPr lang="en-US" altLang="zh-CN" dirty="0">
                <a:latin typeface="+mn-lt"/>
              </a:rPr>
              <a:t>RT </a:t>
            </a:r>
            <a:r>
              <a:rPr lang="zh-CN" altLang="en-US" dirty="0">
                <a:latin typeface="+mn-lt"/>
              </a:rPr>
              <a:t>在高级任务理解和规划方面表现出色，但在低级动作规划方面存在局限性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生成模型无法精确生成动作参数，以及高级任务规划与低级动作执行之间的差距</a:t>
            </a:r>
            <a:endParaRPr lang="en-US" dirty="0">
              <a:latin typeface="+mn-lt"/>
            </a:endParaRP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AAD86EB3-FB13-8379-5B1A-C95A3A3875BB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5292968"/>
            <a:ext cx="10515600" cy="129247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dirty="0">
                <a:latin typeface="+mn-lt"/>
              </a:rPr>
              <a:t>VLA </a:t>
            </a:r>
            <a:r>
              <a:rPr lang="zh-CN" altLang="en-US" dirty="0">
                <a:latin typeface="+mn-lt"/>
              </a:rPr>
              <a:t>模型仅在与 </a:t>
            </a:r>
            <a:r>
              <a:rPr lang="en-US" altLang="zh-CN" dirty="0">
                <a:latin typeface="+mn-lt"/>
              </a:rPr>
              <a:t>VLM </a:t>
            </a:r>
            <a:r>
              <a:rPr lang="zh-CN" altLang="en-US" dirty="0">
                <a:latin typeface="+mn-lt"/>
              </a:rPr>
              <a:t>相关的高级规划和 </a:t>
            </a:r>
            <a:r>
              <a:rPr lang="en-US" altLang="zh-CN" dirty="0">
                <a:latin typeface="+mn-lt"/>
              </a:rPr>
              <a:t>affordance </a:t>
            </a:r>
            <a:r>
              <a:rPr lang="zh-CN" altLang="en-US" dirty="0">
                <a:latin typeface="+mn-lt"/>
              </a:rPr>
              <a:t>任务中表现出涌现能力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它们未能展示低级物理交互中的新技能，并且受到数据集中的技能类别的限制，导致动作笨拙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未来研究应将强化学习整合到大型模型的训练框架中，以提高泛化能力，使 </a:t>
            </a:r>
            <a:r>
              <a:rPr lang="en-US" altLang="zh-CN" dirty="0">
                <a:latin typeface="+mn-lt"/>
              </a:rPr>
              <a:t>VLA </a:t>
            </a:r>
            <a:r>
              <a:rPr lang="zh-CN" altLang="en-US" dirty="0">
                <a:latin typeface="+mn-lt"/>
              </a:rPr>
              <a:t>模型能够在现实环境中自主学习和优化低级物理交互策略，从而更灵活准确地执行各种物理动作</a:t>
            </a:r>
            <a:endParaRPr lang="en-US" dirty="0">
              <a:latin typeface="+mn-lt"/>
            </a:endParaRPr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07E55762-C8E9-4866-EBE4-236B90A44B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8203" y="3049854"/>
            <a:ext cx="5114190" cy="211745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为了解决这个问题，谷歌推出了 </a:t>
            </a:r>
            <a:r>
              <a:rPr lang="en-US" altLang="zh-CN" dirty="0">
                <a:latin typeface="+mn-lt"/>
              </a:rPr>
              <a:t>RT-Trajectory </a:t>
            </a:r>
            <a:r>
              <a:rPr lang="zh-CN" altLang="en-US" dirty="0">
                <a:latin typeface="+mn-lt"/>
              </a:rPr>
              <a:t>，它通过自动添加机器人轨迹来提供低级视觉线索，用于学习机器人控制策略</a:t>
            </a:r>
            <a:endParaRPr lang="en-US" dirty="0">
              <a:latin typeface="+mn-lt"/>
            </a:endParaRPr>
          </a:p>
        </p:txBody>
      </p:sp>
      <p:sp>
        <p:nvSpPr>
          <p:cNvPr id="10" name="ee4pContent1">
            <a:extLst>
              <a:ext uri="{FF2B5EF4-FFF2-40B4-BE49-F238E27FC236}">
                <a16:creationId xmlns:a16="http://schemas.microsoft.com/office/drawing/2014/main" id="{5F371265-B3D4-363E-37E2-FA7431C68A0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39609" y="3049854"/>
            <a:ext cx="5114191" cy="211745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在 </a:t>
            </a:r>
            <a:r>
              <a:rPr lang="en-US" altLang="zh-CN" dirty="0">
                <a:latin typeface="+mn-lt"/>
              </a:rPr>
              <a:t>RT-2 </a:t>
            </a:r>
            <a:r>
              <a:rPr lang="zh-CN" altLang="en-US" dirty="0">
                <a:latin typeface="+mn-lt"/>
              </a:rPr>
              <a:t>框架的基础上，具有动作层次结构的机器人</a:t>
            </a:r>
            <a:r>
              <a:rPr lang="en-US" altLang="zh-CN" dirty="0">
                <a:latin typeface="+mn-lt"/>
              </a:rPr>
              <a:t>RT-H</a:t>
            </a:r>
            <a:r>
              <a:rPr lang="zh-CN" altLang="en-US" dirty="0">
                <a:latin typeface="+mn-lt"/>
              </a:rPr>
              <a:t>结合了一个层次化的动作框架，通过中间语言动作将高级任务描述与低级机器人运动联系起来</a:t>
            </a:r>
            <a:endParaRPr lang="en-US" dirty="0">
              <a:latin typeface="+mn-lt"/>
            </a:endParaRPr>
          </a:p>
        </p:txBody>
      </p:sp>
      <p:sp>
        <p:nvSpPr>
          <p:cNvPr id="11" name="ee4pHeader1">
            <a:extLst>
              <a:ext uri="{FF2B5EF4-FFF2-40B4-BE49-F238E27FC236}">
                <a16:creationId xmlns:a16="http://schemas.microsoft.com/office/drawing/2014/main" id="{195281CA-98BC-3421-8D9D-7F781CF6DD1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1" y="2588116"/>
            <a:ext cx="511419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RT-Trajectory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ee4pHeader1">
            <a:extLst>
              <a:ext uri="{FF2B5EF4-FFF2-40B4-BE49-F238E27FC236}">
                <a16:creationId xmlns:a16="http://schemas.microsoft.com/office/drawing/2014/main" id="{E3BBCED0-BD35-724B-9E02-9ED383F4E5C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239607" y="2588116"/>
            <a:ext cx="5114191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RT-H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48BD55-9CDB-C8E4-CF0B-0F51C9A9DB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247" y="3891483"/>
            <a:ext cx="3060910" cy="12430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18A324-4BA8-9A83-6AFE-1DF23CADA36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86" y="3886449"/>
            <a:ext cx="2384099" cy="12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7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A332F57-0422-77C4-86B8-087587FC93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332F57-0422-77C4-86B8-087587FC9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文本, 日程表&#10;&#10;描述已自动生成">
            <a:extLst>
              <a:ext uri="{FF2B5EF4-FFF2-40B4-BE49-F238E27FC236}">
                <a16:creationId xmlns:a16="http://schemas.microsoft.com/office/drawing/2014/main" id="{A7B77E92-FF98-864D-0CB2-EFA46F266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2116"/>
            <a:ext cx="12192000" cy="26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3BB85F7-9EC6-9AB2-A120-C8FA97552C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0551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" imgW="473" imgH="476" progId="TCLayout.ActiveDocument.1">
                  <p:embed/>
                </p:oleObj>
              </mc:Choice>
              <mc:Fallback>
                <p:oleObj name="think-cell 幻灯片" r:id="rId5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3BB85F7-9EC6-9AB2-A120-C8FA97552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05AD7A6E-5E51-40EF-826C-0AB4A3D2AE1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2152426"/>
            <a:ext cx="10515600" cy="398643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如前所述，对于任务 “将苹果放在盘子上”，任务规划器将将其分解为子任务 “找到苹果，拿起苹果”，“找到盘子”，“放下苹果”。由于如何找到（导航任务）或拾取</a:t>
            </a:r>
            <a:r>
              <a:rPr lang="en-US" altLang="zh-CN" dirty="0">
                <a:latin typeface="+mn-lt"/>
              </a:rPr>
              <a:t>/</a:t>
            </a:r>
            <a:r>
              <a:rPr lang="zh-CN" altLang="en-US" dirty="0">
                <a:latin typeface="+mn-lt"/>
              </a:rPr>
              <a:t>放下动作（抓取任务）不在任务规划的范围内。这些动作通常在模拟器中预定义，或在现实世界场景中使用预训练的策略模型执行，例如使用 </a:t>
            </a:r>
            <a:r>
              <a:rPr lang="en-US" altLang="zh-CN" dirty="0">
                <a:latin typeface="+mn-lt"/>
              </a:rPr>
              <a:t>CLIPort </a:t>
            </a:r>
            <a:r>
              <a:rPr lang="zh-CN" altLang="en-US" dirty="0">
                <a:latin typeface="+mn-lt"/>
              </a:rPr>
              <a:t>用于抓取任务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8" name="ee4pHeader1">
            <a:extLst>
              <a:ext uri="{FF2B5EF4-FFF2-40B4-BE49-F238E27FC236}">
                <a16:creationId xmlns:a16="http://schemas.microsoft.com/office/drawing/2014/main" id="{D3447A30-A014-CE23-8D80-865ED55CC4A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1690688"/>
            <a:ext cx="1051560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CLIPort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B0DD3D-C107-A9B1-252E-9E8085641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171" y="2989875"/>
            <a:ext cx="6931658" cy="31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69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3BB85F7-9EC6-9AB2-A120-C8FA97552C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56845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3" imgW="473" imgH="476" progId="TCLayout.ActiveDocument.1">
                  <p:embed/>
                </p:oleObj>
              </mc:Choice>
              <mc:Fallback>
                <p:oleObj name="think-cell 幻灯片" r:id="rId13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3BB85F7-9EC6-9AB2-A120-C8FA97552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sp>
        <p:nvSpPr>
          <p:cNvPr id="15" name="ee4pContent1">
            <a:extLst>
              <a:ext uri="{FF2B5EF4-FFF2-40B4-BE49-F238E27FC236}">
                <a16:creationId xmlns:a16="http://schemas.microsoft.com/office/drawing/2014/main" id="{FFEEEB63-6B36-76F1-F938-939EB688751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6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BF9E6C28-5929-01D4-127F-3EAFC292767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91520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142A3F06-0B21-0DC5-AF34-881D240C830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144844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A6A7AC73-D417-AA15-B71E-5EA9D5CEA2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798167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58E7AE9E-6073-4AD2-1366-2822E82C2B9B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197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符号规划算法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239F7141-6ADD-2DF9-EA94-5607C40FAD0B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491519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符号规划算法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PDDL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9105DE4B-9620-33D6-AC88-BA8F5FAF42B9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6144841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搜索算法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ee4pHeader1">
            <a:extLst>
              <a:ext uri="{FF2B5EF4-FFF2-40B4-BE49-F238E27FC236}">
                <a16:creationId xmlns:a16="http://schemas.microsoft.com/office/drawing/2014/main" id="{AE569354-33C4-5C8B-DBD2-E90EFC28B975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8798167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搜索算法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A*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E9946845-028E-E61F-51E8-7CA4685D60C7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38198" y="1690688"/>
            <a:ext cx="10515599" cy="46173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传统的具身任务规划方法通常基于显式规则和逻辑推理</a:t>
            </a:r>
            <a:endParaRPr lang="en-US" dirty="0">
              <a:latin typeface="+mn-lt"/>
            </a:endParaRPr>
          </a:p>
        </p:txBody>
      </p:sp>
      <p:sp>
        <p:nvSpPr>
          <p:cNvPr id="24" name="ee4pContent1">
            <a:extLst>
              <a:ext uri="{FF2B5EF4-FFF2-40B4-BE49-F238E27FC236}">
                <a16:creationId xmlns:a16="http://schemas.microsoft.com/office/drawing/2014/main" id="{7441E702-7E61-9239-EEFC-10E1DD0B6E14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838195" y="5671040"/>
            <a:ext cx="10515599" cy="92834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然而，这些方法通常依赖于预定义的规则、约束和启发式方法，这些方法很僵化，可能无法很好地适应环境的动态或不可预见的变化。随着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的流行，许多工作尝试使用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进行规划，或将传统方法与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结合，利用嵌入其中的丰富世界知识进行推理和规划，而无需人工定义，大大增强了模型的泛化能力</a:t>
            </a:r>
            <a:endParaRPr lang="en-US" dirty="0">
              <a:latin typeface="+mn-lt"/>
            </a:endParaRPr>
          </a:p>
        </p:txBody>
      </p:sp>
      <p:pic>
        <p:nvPicPr>
          <p:cNvPr id="2050" name="Picture 2" descr="An Introduction to the Planning Domain Definition Language | 9781627058759 | Patrik... | bol.com">
            <a:extLst>
              <a:ext uri="{FF2B5EF4-FFF2-40B4-BE49-F238E27FC236}">
                <a16:creationId xmlns:a16="http://schemas.microsoft.com/office/drawing/2014/main" id="{770D9A44-CAA3-DE82-251E-2ADA991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861" y="2839925"/>
            <a:ext cx="2114945" cy="26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 Friday Read Chapter 11, section 3 - ppt download">
            <a:extLst>
              <a:ext uri="{FF2B5EF4-FFF2-40B4-BE49-F238E27FC236}">
                <a16:creationId xmlns:a16="http://schemas.microsoft.com/office/drawing/2014/main" id="{F0919544-9129-9DA2-A7A6-3FD6AE103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438" y="3233887"/>
            <a:ext cx="2433145" cy="18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Monte Carlo Method? Monte Carlo Method Example">
            <a:extLst>
              <a:ext uri="{FF2B5EF4-FFF2-40B4-BE49-F238E27FC236}">
                <a16:creationId xmlns:a16="http://schemas.microsoft.com/office/drawing/2014/main" id="{AC583B7D-B443-1A16-D6C3-4070ACA9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21" y="3157325"/>
            <a:ext cx="2469269" cy="19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ormed Search Chapter 4 - ppt download">
            <a:extLst>
              <a:ext uri="{FF2B5EF4-FFF2-40B4-BE49-F238E27FC236}">
                <a16:creationId xmlns:a16="http://schemas.microsoft.com/office/drawing/2014/main" id="{A56CD8F0-485A-FFE7-9149-C4DC5599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9418" y="3233887"/>
            <a:ext cx="2433144" cy="18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30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932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0" imgW="473" imgH="476" progId="TCLayout.ActiveDocument.1">
                  <p:embed/>
                </p:oleObj>
              </mc:Choice>
              <mc:Fallback>
                <p:oleObj name="think-cell 幻灯片" r:id="rId10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C379D3BD-CA6C-FA82-9466-2D0B149ADAC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8"/>
            <a:ext cx="10515600" cy="69202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在自然语言模型规模化之前，任务规划器也通过在像 </a:t>
            </a:r>
            <a:r>
              <a:rPr lang="en-US" altLang="zh-CN" dirty="0">
                <a:latin typeface="+mn-lt"/>
              </a:rPr>
              <a:t>Alfred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Alfworld </a:t>
            </a:r>
            <a:r>
              <a:rPr lang="zh-CN" altLang="en-US" dirty="0">
                <a:latin typeface="+mn-lt"/>
              </a:rPr>
              <a:t>这样的具身指令数据集上训练像 </a:t>
            </a:r>
            <a:r>
              <a:rPr lang="en-US" altLang="zh-CN" dirty="0">
                <a:latin typeface="+mn-lt"/>
              </a:rPr>
              <a:t>BERT </a:t>
            </a:r>
            <a:r>
              <a:rPr lang="zh-CN" altLang="en-US" dirty="0">
                <a:latin typeface="+mn-lt"/>
              </a:rPr>
              <a:t>这样的模型来实现，如 </a:t>
            </a:r>
            <a:r>
              <a:rPr lang="en-US" altLang="zh-CN" dirty="0">
                <a:latin typeface="+mn-lt"/>
              </a:rPr>
              <a:t>FILM </a:t>
            </a:r>
            <a:r>
              <a:rPr lang="zh-CN" altLang="en-US" dirty="0">
                <a:latin typeface="+mn-lt"/>
              </a:rPr>
              <a:t>所示。但是，这种方法受到训练集中示例的限制，无法有效地与物理世界对齐</a:t>
            </a:r>
          </a:p>
        </p:txBody>
      </p:sp>
      <p:sp>
        <p:nvSpPr>
          <p:cNvPr id="10" name="ee4pContent1">
            <a:extLst>
              <a:ext uri="{FF2B5EF4-FFF2-40B4-BE49-F238E27FC236}">
                <a16:creationId xmlns:a16="http://schemas.microsoft.com/office/drawing/2014/main" id="{5D47174C-DEEB-CC9E-D382-629A9759FB5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1" y="3016252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1" name="ee4pContent1">
            <a:extLst>
              <a:ext uri="{FF2B5EF4-FFF2-40B4-BE49-F238E27FC236}">
                <a16:creationId xmlns:a16="http://schemas.microsoft.com/office/drawing/2014/main" id="{ADFBBD4A-FBAE-8BBD-3187-FD05B9EAEB2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09343" y="3016251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2" name="ee4pContent1">
            <a:extLst>
              <a:ext uri="{FF2B5EF4-FFF2-40B4-BE49-F238E27FC236}">
                <a16:creationId xmlns:a16="http://schemas.microsoft.com/office/drawing/2014/main" id="{59198AB4-C372-94ED-DF67-781BC11BB73A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980485" y="3016250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3" name="ee4pHeader1">
            <a:extLst>
              <a:ext uri="{FF2B5EF4-FFF2-40B4-BE49-F238E27FC236}">
                <a16:creationId xmlns:a16="http://schemas.microsoft.com/office/drawing/2014/main" id="{C9209A84-BD8D-541D-E3AA-398C4F0ACDB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1" y="2554513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Alfred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ee4pHeader1">
            <a:extLst>
              <a:ext uri="{FF2B5EF4-FFF2-40B4-BE49-F238E27FC236}">
                <a16:creationId xmlns:a16="http://schemas.microsoft.com/office/drawing/2014/main" id="{F4464046-BD36-C45C-CEBA-4D7E2C474A93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409343" y="2554511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Alfworld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ee4pHeader1">
            <a:extLst>
              <a:ext uri="{FF2B5EF4-FFF2-40B4-BE49-F238E27FC236}">
                <a16:creationId xmlns:a16="http://schemas.microsoft.com/office/drawing/2014/main" id="{F3795385-467C-5E8D-9B75-956A4951EA6B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7980485" y="2554511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52847DF-E10C-0604-CDAF-F3644AF0F3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936" y="3534507"/>
            <a:ext cx="3339844" cy="26885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48BC29-9F0C-0FF2-471A-E168B524EC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210" y="4088640"/>
            <a:ext cx="3279863" cy="1331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F8FEF9-18DC-20FD-E3B3-3538800CA3D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29" y="3083279"/>
            <a:ext cx="2615741" cy="3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1CB810C-01DB-C733-01BC-EEED5CBC33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796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0A3D316-60FF-4205-6878-AEDCCCEE5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499" y="0"/>
            <a:ext cx="11119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80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0" imgW="473" imgH="476" progId="TCLayout.ActiveDocument.1">
                  <p:embed/>
                </p:oleObj>
              </mc:Choice>
              <mc:Fallback>
                <p:oleObj name="think-cell 幻灯片" r:id="rId10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74DEC30C-3CE2-6799-27EF-41022608808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9" y="1690689"/>
            <a:ext cx="10515599" cy="126151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如今，得益于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的涌现能力，它们可以利用其内部世界知识和思维链推理来分解抽象任务，类似于人类在行动之前如何通过任务完成步骤进行推理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例如，</a:t>
            </a:r>
            <a:r>
              <a:rPr lang="en-US" altLang="zh-CN" dirty="0">
                <a:latin typeface="+mn-lt"/>
              </a:rPr>
              <a:t>Translated LM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Inner Monologue </a:t>
            </a:r>
            <a:r>
              <a:rPr lang="zh-CN" altLang="en-US" dirty="0">
                <a:latin typeface="+mn-lt"/>
              </a:rPr>
              <a:t>可以将复杂任务分解成可管理的步骤，并利用其内部逻辑和知识系统设计解决方案，无需额外训练，例如 </a:t>
            </a:r>
            <a:r>
              <a:rPr lang="en-US" altLang="zh-CN" dirty="0">
                <a:latin typeface="+mn-lt"/>
              </a:rPr>
              <a:t>ReAct</a:t>
            </a:r>
            <a:endParaRPr lang="zh-CN" alt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1BB70483-E346-F4BA-FFCE-83347C24687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3538766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F60CC991-B3DA-F3D6-C9CD-DEC8CC28678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09342" y="3538765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2398618D-8521-9927-9080-C878AC097F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980484" y="3538764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B8C51C41-36AC-E6AD-24B3-7094A140E3DC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0" y="3077027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Translated LM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1317DD4C-D4EF-6475-BDFD-623064A72AA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409342" y="3077025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Inner Monologue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8D537D81-CB41-76FC-2403-A9ABEA01FC6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7980484" y="3077025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CEF2FB4-3DA5-99EA-3CFF-99BCDEB0819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58" y="4044450"/>
            <a:ext cx="3204397" cy="19427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243D79C-1457-6530-CF5C-5FC04E7C46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292" y="4310611"/>
            <a:ext cx="3235414" cy="14104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D6D7279-8171-EF30-661C-AB41B7E43C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895" y="3675635"/>
            <a:ext cx="3250494" cy="2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6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6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2" imgW="473" imgH="476" progId="TCLayout.ActiveDocument.1">
                  <p:embed/>
                </p:oleObj>
              </mc:Choice>
              <mc:Fallback>
                <p:oleObj name="think-cell 幻灯片" r:id="rId12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74DEC30C-3CE2-6799-27EF-41022608808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9" y="1690689"/>
            <a:ext cx="10515599" cy="126151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如今，得益于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的涌现能力，它们可以利用其内部世界知识和思维链推理来分解抽象任务，类似于人类在行动之前如何通过任务完成步骤进行推理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同样，多代理协作框架 </a:t>
            </a:r>
            <a:r>
              <a:rPr lang="en-US" altLang="zh-CN" dirty="0">
                <a:latin typeface="+mn-lt"/>
              </a:rPr>
              <a:t>ReAd </a:t>
            </a:r>
            <a:r>
              <a:rPr lang="zh-CN" altLang="en-US" dirty="0">
                <a:latin typeface="+mn-lt"/>
              </a:rPr>
              <a:t>被提议用于通过不同的提示对计划进行高效的自修正。 此外，一些方法将过去成功的示例抽象成一系列存储在记忆库中的技能，以便在推理过程中考虑并提高计划成功的可能性</a:t>
            </a: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1BB70483-E346-F4BA-FFCE-83347C24687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3538766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F60CC991-B3DA-F3D6-C9CD-DEC8CC28678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134464" y="3538762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2398618D-8521-9927-9080-C878AC097F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782596" y="3538761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B8C51C41-36AC-E6AD-24B3-7094A140E3DC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0" y="3077027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1317DD4C-D4EF-6475-BDFD-623064A72AA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134464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8D537D81-CB41-76FC-2403-A9ABEA01FC6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8782596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Sharma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ee4pContent1">
            <a:extLst>
              <a:ext uri="{FF2B5EF4-FFF2-40B4-BE49-F238E27FC236}">
                <a16:creationId xmlns:a16="http://schemas.microsoft.com/office/drawing/2014/main" id="{B2F573DF-D961-BE28-410A-3FDF1913A3DC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86332" y="3538761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ee4pHeader1">
            <a:extLst>
              <a:ext uri="{FF2B5EF4-FFF2-40B4-BE49-F238E27FC236}">
                <a16:creationId xmlns:a16="http://schemas.microsoft.com/office/drawing/2014/main" id="{1802C30E-90AE-CE06-9DEF-9F8B9F0559D8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3486332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Sarch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E63CB9-2A4C-9C4D-D63A-61070BEB889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19" y="4691355"/>
            <a:ext cx="2488967" cy="648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6A7FC1-F5A8-7681-6E0E-49DE48D06FE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177" y="4395143"/>
            <a:ext cx="2475516" cy="124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E1038B-4CB5-D6BA-D4D4-8D01A5C4781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221" y="4484570"/>
            <a:ext cx="2479693" cy="10624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E4E6F3-0C96-9CE1-0029-6FDA65B96F8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9951" y="3896957"/>
            <a:ext cx="2396493" cy="22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2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29" action="ppaction://hlinksldjump"/>
            <a:extLst>
              <a:ext uri="{FF2B5EF4-FFF2-40B4-BE49-F238E27FC236}">
                <a16:creationId xmlns:a16="http://schemas.microsoft.com/office/drawing/2014/main" id="{87A14C98-BEA1-52DD-5D8E-791C276D6F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29" action="ppaction://hlinksldjump"/>
            <a:extLst>
              <a:ext uri="{FF2B5EF4-FFF2-40B4-BE49-F238E27FC236}">
                <a16:creationId xmlns:a16="http://schemas.microsoft.com/office/drawing/2014/main" id="{456A128F-2E29-F8F3-1986-2626FFFC68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29" action="ppaction://hlinksldjump"/>
            <a:extLst>
              <a:ext uri="{FF2B5EF4-FFF2-40B4-BE49-F238E27FC236}">
                <a16:creationId xmlns:a16="http://schemas.microsoft.com/office/drawing/2014/main" id="{F490BBF8-471C-968D-25E3-4C35569D63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0" action="ppaction://hlinksldjump"/>
            <a:extLst>
              <a:ext uri="{FF2B5EF4-FFF2-40B4-BE49-F238E27FC236}">
                <a16:creationId xmlns:a16="http://schemas.microsoft.com/office/drawing/2014/main" id="{C982929B-8DBD-FE3F-3C53-49C89ED748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0" action="ppaction://hlinksldjump"/>
            <a:extLst>
              <a:ext uri="{FF2B5EF4-FFF2-40B4-BE49-F238E27FC236}">
                <a16:creationId xmlns:a16="http://schemas.microsoft.com/office/drawing/2014/main" id="{E220D61B-FAE5-9E72-E614-FB162160C2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0" action="ppaction://hlinksldjump"/>
            <a:extLst>
              <a:ext uri="{FF2B5EF4-FFF2-40B4-BE49-F238E27FC236}">
                <a16:creationId xmlns:a16="http://schemas.microsoft.com/office/drawing/2014/main" id="{F67EC9DF-C484-7524-8FDA-8449C3932D9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hlinkClick r:id="rId31" action="ppaction://hlinksldjump"/>
            <a:extLst>
              <a:ext uri="{FF2B5EF4-FFF2-40B4-BE49-F238E27FC236}">
                <a16:creationId xmlns:a16="http://schemas.microsoft.com/office/drawing/2014/main" id="{14A9349A-4164-61AC-4577-B7A0A6B81CE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31" action="ppaction://hlinksldjump"/>
            <a:extLst>
              <a:ext uri="{FF2B5EF4-FFF2-40B4-BE49-F238E27FC236}">
                <a16:creationId xmlns:a16="http://schemas.microsoft.com/office/drawing/2014/main" id="{B56A6AC9-2AA7-D646-CDED-E9982D0F4D8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7" name="矩形 46">
            <a:hlinkClick r:id="rId31" action="ppaction://hlinksldjump"/>
            <a:extLst>
              <a:ext uri="{FF2B5EF4-FFF2-40B4-BE49-F238E27FC236}">
                <a16:creationId xmlns:a16="http://schemas.microsoft.com/office/drawing/2014/main" id="{F63D57AF-63E5-1E81-2AFD-01E18391342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矩形 45">
            <a:hlinkClick r:id="rId32" action="ppaction://hlinksldjump"/>
            <a:extLst>
              <a:ext uri="{FF2B5EF4-FFF2-40B4-BE49-F238E27FC236}">
                <a16:creationId xmlns:a16="http://schemas.microsoft.com/office/drawing/2014/main" id="{14BDAE72-F3FD-13AB-97B4-2191190CBE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5" name="矩形 44">
            <a:hlinkClick r:id="rId32" action="ppaction://hlinksldjump"/>
            <a:extLst>
              <a:ext uri="{FF2B5EF4-FFF2-40B4-BE49-F238E27FC236}">
                <a16:creationId xmlns:a16="http://schemas.microsoft.com/office/drawing/2014/main" id="{9779D562-E93A-34A8-CE9E-B010F31C601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4" name="矩形 43">
            <a:hlinkClick r:id="rId32" action="ppaction://hlinksldjump"/>
            <a:extLst>
              <a:ext uri="{FF2B5EF4-FFF2-40B4-BE49-F238E27FC236}">
                <a16:creationId xmlns:a16="http://schemas.microsoft.com/office/drawing/2014/main" id="{762BD9F6-A4C5-5926-DF56-23B98DCE43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矩形 42">
            <a:hlinkClick r:id="rId33" action="ppaction://hlinksldjump"/>
            <a:extLst>
              <a:ext uri="{FF2B5EF4-FFF2-40B4-BE49-F238E27FC236}">
                <a16:creationId xmlns:a16="http://schemas.microsoft.com/office/drawing/2014/main" id="{D7DF9B01-E5D5-D481-0B2E-EEB06A3575D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矩形 41">
            <a:hlinkClick r:id="rId33" action="ppaction://hlinksldjump"/>
            <a:extLst>
              <a:ext uri="{FF2B5EF4-FFF2-40B4-BE49-F238E27FC236}">
                <a16:creationId xmlns:a16="http://schemas.microsoft.com/office/drawing/2014/main" id="{E615CF04-3DC7-E46B-E541-5CFC91BC7B8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1" name="矩形 40">
            <a:hlinkClick r:id="rId33" action="ppaction://hlinksldjump"/>
            <a:extLst>
              <a:ext uri="{FF2B5EF4-FFF2-40B4-BE49-F238E27FC236}">
                <a16:creationId xmlns:a16="http://schemas.microsoft.com/office/drawing/2014/main" id="{B3965EE6-8DD4-D1E8-E09E-6FF33E5F964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矩形 39">
            <a:hlinkClick r:id="rId34" action="ppaction://hlinksldjump"/>
            <a:extLst>
              <a:ext uri="{FF2B5EF4-FFF2-40B4-BE49-F238E27FC236}">
                <a16:creationId xmlns:a16="http://schemas.microsoft.com/office/drawing/2014/main" id="{20AE96A2-39A6-FDF4-B2F1-286503EEF44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9" name="矩形 38">
            <a:hlinkClick r:id="rId34" action="ppaction://hlinksldjump"/>
            <a:extLst>
              <a:ext uri="{FF2B5EF4-FFF2-40B4-BE49-F238E27FC236}">
                <a16:creationId xmlns:a16="http://schemas.microsoft.com/office/drawing/2014/main" id="{3C50CDDB-D0BF-76D1-8771-D75B491265A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8" name="矩形 37">
            <a:hlinkClick r:id="rId34" action="ppaction://hlinksldjump"/>
            <a:extLst>
              <a:ext uri="{FF2B5EF4-FFF2-40B4-BE49-F238E27FC236}">
                <a16:creationId xmlns:a16="http://schemas.microsoft.com/office/drawing/2014/main" id="{9B4DBBEC-187D-0A7F-0097-9A56A5F21CA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矩形 36">
            <a:hlinkClick r:id="rId35" action="ppaction://hlinksldjump"/>
            <a:extLst>
              <a:ext uri="{FF2B5EF4-FFF2-40B4-BE49-F238E27FC236}">
                <a16:creationId xmlns:a16="http://schemas.microsoft.com/office/drawing/2014/main" id="{BDFDB8D8-5EBD-ED0D-A4EC-1E3D0442D5F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矩形 35">
            <a:hlinkClick r:id="rId35" action="ppaction://hlinksldjump"/>
            <a:extLst>
              <a:ext uri="{FF2B5EF4-FFF2-40B4-BE49-F238E27FC236}">
                <a16:creationId xmlns:a16="http://schemas.microsoft.com/office/drawing/2014/main" id="{635A14BF-6825-52E8-360E-5C5B705A440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5" name="矩形 34">
            <a:hlinkClick r:id="rId35" action="ppaction://hlinksldjump"/>
            <a:extLst>
              <a:ext uri="{FF2B5EF4-FFF2-40B4-BE49-F238E27FC236}">
                <a16:creationId xmlns:a16="http://schemas.microsoft.com/office/drawing/2014/main" id="{7C0C184B-4083-D60A-8A62-DC63C4A8A4A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DDE9F3B-D11C-2911-C5BB-5F65776C733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3" name="矩形 32">
            <a:hlinkClick r:id="rId36" action="ppaction://hlinksldjump"/>
            <a:extLst>
              <a:ext uri="{FF2B5EF4-FFF2-40B4-BE49-F238E27FC236}">
                <a16:creationId xmlns:a16="http://schemas.microsoft.com/office/drawing/2014/main" id="{58E2D409-E93D-1433-AC77-3F6BDD2F590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6" action="ppaction://hlinksldjump"/>
            <a:extLst>
              <a:ext uri="{FF2B5EF4-FFF2-40B4-BE49-F238E27FC236}">
                <a16:creationId xmlns:a16="http://schemas.microsoft.com/office/drawing/2014/main" id="{9863A40E-D9F0-D597-3E19-542D7DF5B47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6" action="ppaction://hlinksldjump"/>
            <a:extLst>
              <a:ext uri="{FF2B5EF4-FFF2-40B4-BE49-F238E27FC236}">
                <a16:creationId xmlns:a16="http://schemas.microsoft.com/office/drawing/2014/main" id="{84DF40DD-E769-BD4D-EB91-F6D3D73B6CE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911A5CE0-BE34-2AB4-6660-913037B979B2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13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7B6AD45-82D2-7A2D-828C-B075B6F80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3892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397"/>
            <a:ext cx="10515600" cy="1325563"/>
          </a:xfrm>
        </p:spPr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6E296C-B1EE-6DF8-ACDA-8AF71F06E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92562"/>
            <a:ext cx="5864127" cy="3389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C0C2F1-AFF6-B2B1-3D42-DEF95A48D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43034"/>
            <a:ext cx="12192000" cy="94984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DD4E27B-97C4-0A7E-1341-77CB29951D01}"/>
              </a:ext>
            </a:extLst>
          </p:cNvPr>
          <p:cNvCxnSpPr/>
          <p:nvPr/>
        </p:nvCxnSpPr>
        <p:spPr>
          <a:xfrm>
            <a:off x="0" y="5234730"/>
            <a:ext cx="12192000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ee4pContent1">
            <a:extLst>
              <a:ext uri="{FF2B5EF4-FFF2-40B4-BE49-F238E27FC236}">
                <a16:creationId xmlns:a16="http://schemas.microsoft.com/office/drawing/2014/main" id="{6D95D187-392B-EF2E-97D0-BC39BA2FEA3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970153" y="1492563"/>
            <a:ext cx="4383647" cy="338983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sz="2000" dirty="0">
                <a:latin typeface="+mn-lt"/>
              </a:rPr>
              <a:t>Google </a:t>
            </a:r>
            <a:r>
              <a:rPr lang="zh-CN" altLang="en-US" sz="2000" dirty="0">
                <a:latin typeface="+mn-lt"/>
              </a:rPr>
              <a:t>学术搜索结果，主题为具身 </a:t>
            </a:r>
            <a:r>
              <a:rPr lang="en-US" altLang="zh-CN" sz="2000" dirty="0">
                <a:latin typeface="+mn-lt"/>
              </a:rPr>
              <a:t>AI</a:t>
            </a:r>
            <a:r>
              <a:rPr lang="zh-CN" altLang="en-US" sz="2000" dirty="0">
                <a:latin typeface="+mn-lt"/>
              </a:rPr>
              <a:t>； </a:t>
            </a:r>
          </a:p>
          <a:p>
            <a:pPr lvl="1"/>
            <a:endParaRPr lang="zh-CN" altLang="en-US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纵轴和横轴分别表示出版物数量和年份；</a:t>
            </a:r>
          </a:p>
          <a:p>
            <a:pPr lvl="1"/>
            <a:endParaRPr lang="zh-CN" altLang="en-US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自 </a:t>
            </a:r>
            <a:r>
              <a:rPr lang="en-US" altLang="zh-CN" sz="2000" dirty="0">
                <a:latin typeface="+mn-lt"/>
              </a:rPr>
              <a:t>2023 </a:t>
            </a:r>
            <a:r>
              <a:rPr lang="zh-CN" altLang="en-US" sz="2000" dirty="0">
                <a:latin typeface="+mn-lt"/>
              </a:rPr>
              <a:t>年 </a:t>
            </a:r>
            <a:r>
              <a:rPr lang="en-US" altLang="zh-CN" sz="2000" dirty="0">
                <a:latin typeface="+mn-lt"/>
              </a:rPr>
              <a:t>MLM </a:t>
            </a:r>
            <a:r>
              <a:rPr lang="zh-CN" altLang="en-US" sz="2000" dirty="0">
                <a:latin typeface="+mn-lt"/>
              </a:rPr>
              <a:t>取得突破以来，出版物呈指数级增长</a:t>
            </a:r>
          </a:p>
        </p:txBody>
      </p:sp>
    </p:spTree>
    <p:extLst>
      <p:ext uri="{BB962C8B-B14F-4D97-AF65-F5344CB8AC3E}">
        <p14:creationId xmlns:p14="http://schemas.microsoft.com/office/powerpoint/2010/main" val="302274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EF249CD-D19B-03AD-E1C1-399CD75EA1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920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392"/>
            <a:ext cx="10515600" cy="1325563"/>
          </a:xfrm>
        </p:spPr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BAC8B-D2E8-C050-A670-2EC4BB1A7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67" y="1051103"/>
            <a:ext cx="11827265" cy="4084674"/>
          </a:xfrm>
          <a:prstGeom prst="rect">
            <a:avLst/>
          </a:prstGeom>
        </p:spPr>
      </p:pic>
      <p:sp>
        <p:nvSpPr>
          <p:cNvPr id="3" name="ee4pContent1">
            <a:extLst>
              <a:ext uri="{FF2B5EF4-FFF2-40B4-BE49-F238E27FC236}">
                <a16:creationId xmlns:a16="http://schemas.microsoft.com/office/drawing/2014/main" id="{F75B27E5-6F97-1699-3C73-631A630D6B7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2368" y="5135777"/>
            <a:ext cx="11827264" cy="140170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 </a:t>
            </a:r>
            <a:r>
              <a:rPr lang="en-US" altLang="zh-CN" dirty="0">
                <a:latin typeface="+mn-lt"/>
              </a:rPr>
              <a:t>MLM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WM </a:t>
            </a:r>
            <a:r>
              <a:rPr lang="zh-CN" altLang="en-US" dirty="0">
                <a:latin typeface="+mn-lt"/>
              </a:rPr>
              <a:t>的具身智能体的整体框架</a:t>
            </a:r>
          </a:p>
          <a:p>
            <a:pPr lvl="1"/>
            <a:r>
              <a:rPr lang="zh-CN" altLang="en-US" dirty="0">
                <a:latin typeface="+mn-lt"/>
              </a:rPr>
              <a:t>具身智能体拥有一个具身世界模型作为其“大脑”</a:t>
            </a:r>
          </a:p>
          <a:p>
            <a:pPr lvl="1"/>
            <a:r>
              <a:rPr lang="zh-CN" altLang="en-US" dirty="0">
                <a:latin typeface="+mn-lt"/>
              </a:rPr>
              <a:t>理解虚拟</a:t>
            </a:r>
            <a:r>
              <a:rPr lang="en-US" altLang="zh-CN" dirty="0">
                <a:latin typeface="+mn-lt"/>
              </a:rPr>
              <a:t>-</a:t>
            </a:r>
            <a:r>
              <a:rPr lang="zh-CN" altLang="en-US" dirty="0">
                <a:latin typeface="+mn-lt"/>
              </a:rPr>
              <a:t>物理环境并积极感知多模态元素</a:t>
            </a:r>
          </a:p>
          <a:p>
            <a:pPr lvl="1"/>
            <a:r>
              <a:rPr lang="zh-CN" altLang="en-US" dirty="0">
                <a:latin typeface="+mn-lt"/>
              </a:rPr>
              <a:t>完全理解人类意图，与人类价值观和事件因果关系保持一致，分解复杂的任务并执行可靠的操作，与人类互动并利用知识和工具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6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F8858CC-F854-0C8F-2BBD-830F4D05B4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695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0B29CB-8E6F-6BB7-835A-D4F4789E3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522909"/>
            <a:ext cx="12192000" cy="4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30" action="ppaction://hlinksldjump"/>
            <a:extLst>
              <a:ext uri="{FF2B5EF4-FFF2-40B4-BE49-F238E27FC236}">
                <a16:creationId xmlns:a16="http://schemas.microsoft.com/office/drawing/2014/main" id="{18054982-FE5C-8A5C-4856-E93A5E7171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54" name="矩形 53">
            <a:hlinkClick r:id="rId30" action="ppaction://hlinksldjump"/>
            <a:extLst>
              <a:ext uri="{FF2B5EF4-FFF2-40B4-BE49-F238E27FC236}">
                <a16:creationId xmlns:a16="http://schemas.microsoft.com/office/drawing/2014/main" id="{611AE541-495A-7FF1-F347-D64C219032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and Future Directions</a:t>
            </a:r>
          </a:p>
        </p:txBody>
      </p:sp>
      <p:sp>
        <p:nvSpPr>
          <p:cNvPr id="53" name="矩形 52">
            <a:hlinkClick r:id="rId30" action="ppaction://hlinksldjump"/>
            <a:extLst>
              <a:ext uri="{FF2B5EF4-FFF2-40B4-BE49-F238E27FC236}">
                <a16:creationId xmlns:a16="http://schemas.microsoft.com/office/drawing/2014/main" id="{6EB88A98-5285-3449-DCBF-AFDC6AB1641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2" name="矩形 51">
            <a:hlinkClick r:id="rId31" action="ppaction://hlinksldjump"/>
            <a:extLst>
              <a:ext uri="{FF2B5EF4-FFF2-40B4-BE49-F238E27FC236}">
                <a16:creationId xmlns:a16="http://schemas.microsoft.com/office/drawing/2014/main" id="{E2B806F4-9F9B-0EE0-30DF-CD7ED55D32E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1" name="矩形 50">
            <a:hlinkClick r:id="rId31" action="ppaction://hlinksldjump"/>
            <a:extLst>
              <a:ext uri="{FF2B5EF4-FFF2-40B4-BE49-F238E27FC236}">
                <a16:creationId xmlns:a16="http://schemas.microsoft.com/office/drawing/2014/main" id="{307F9ECA-CC57-4678-1371-37980EEF5E0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14669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50" name="矩形 49">
            <a:hlinkClick r:id="rId31" action="ppaction://hlinksldjump"/>
            <a:extLst>
              <a:ext uri="{FF2B5EF4-FFF2-40B4-BE49-F238E27FC236}">
                <a16:creationId xmlns:a16="http://schemas.microsoft.com/office/drawing/2014/main" id="{DC0BE899-3332-8DA9-8F3A-E3E571EB615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矩形 48">
            <a:hlinkClick r:id="rId32" action="ppaction://hlinksldjump"/>
            <a:extLst>
              <a:ext uri="{FF2B5EF4-FFF2-40B4-BE49-F238E27FC236}">
                <a16:creationId xmlns:a16="http://schemas.microsoft.com/office/drawing/2014/main" id="{E77270E0-3ED1-4A4C-ED7E-D488C847920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32" action="ppaction://hlinksldjump"/>
            <a:extLst>
              <a:ext uri="{FF2B5EF4-FFF2-40B4-BE49-F238E27FC236}">
                <a16:creationId xmlns:a16="http://schemas.microsoft.com/office/drawing/2014/main" id="{34BDB7DC-4908-0B17-21BB-963AB6BF312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47" name="矩形 46">
            <a:hlinkClick r:id="rId32" action="ppaction://hlinksldjump"/>
            <a:extLst>
              <a:ext uri="{FF2B5EF4-FFF2-40B4-BE49-F238E27FC236}">
                <a16:creationId xmlns:a16="http://schemas.microsoft.com/office/drawing/2014/main" id="{EBFD7809-518F-6E82-E75B-FEE69A8681C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矩形 45">
            <a:hlinkClick r:id="rId33" action="ppaction://hlinksldjump"/>
            <a:extLst>
              <a:ext uri="{FF2B5EF4-FFF2-40B4-BE49-F238E27FC236}">
                <a16:creationId xmlns:a16="http://schemas.microsoft.com/office/drawing/2014/main" id="{92AD33EB-E345-C6AF-3C6F-A08D7052C2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5" name="矩形 44">
            <a:hlinkClick r:id="rId33" action="ppaction://hlinksldjump"/>
            <a:extLst>
              <a:ext uri="{FF2B5EF4-FFF2-40B4-BE49-F238E27FC236}">
                <a16:creationId xmlns:a16="http://schemas.microsoft.com/office/drawing/2014/main" id="{95004D71-0EF4-C2CA-C9FA-E8128B9DA7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44" name="矩形 43">
            <a:hlinkClick r:id="rId33" action="ppaction://hlinksldjump"/>
            <a:extLst>
              <a:ext uri="{FF2B5EF4-FFF2-40B4-BE49-F238E27FC236}">
                <a16:creationId xmlns:a16="http://schemas.microsoft.com/office/drawing/2014/main" id="{3E5F6073-6838-73BD-97E2-D3A55E7E53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3" name="矩形 42">
            <a:hlinkClick r:id="rId34" action="ppaction://hlinksldjump"/>
            <a:extLst>
              <a:ext uri="{FF2B5EF4-FFF2-40B4-BE49-F238E27FC236}">
                <a16:creationId xmlns:a16="http://schemas.microsoft.com/office/drawing/2014/main" id="{240C5F2C-B85F-D1B2-34E8-9CEF8ECEDBE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矩形 41">
            <a:hlinkClick r:id="rId34" action="ppaction://hlinksldjump"/>
            <a:extLst>
              <a:ext uri="{FF2B5EF4-FFF2-40B4-BE49-F238E27FC236}">
                <a16:creationId xmlns:a16="http://schemas.microsoft.com/office/drawing/2014/main" id="{EB9FCFD6-0426-59C9-F3D0-14BC63E8E8B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41" name="矩形 40">
            <a:hlinkClick r:id="rId34" action="ppaction://hlinksldjump"/>
            <a:extLst>
              <a:ext uri="{FF2B5EF4-FFF2-40B4-BE49-F238E27FC236}">
                <a16:creationId xmlns:a16="http://schemas.microsoft.com/office/drawing/2014/main" id="{87178391-9CA4-CDAD-AD76-2D828C4B50F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" name="矩形 39">
            <a:hlinkClick r:id="rId35" action="ppaction://hlinksldjump"/>
            <a:extLst>
              <a:ext uri="{FF2B5EF4-FFF2-40B4-BE49-F238E27FC236}">
                <a16:creationId xmlns:a16="http://schemas.microsoft.com/office/drawing/2014/main" id="{7E607A87-CF5B-B709-C5BE-EA968BDBC8D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9" name="矩形 38">
            <a:hlinkClick r:id="rId35" action="ppaction://hlinksldjump"/>
            <a:extLst>
              <a:ext uri="{FF2B5EF4-FFF2-40B4-BE49-F238E27FC236}">
                <a16:creationId xmlns:a16="http://schemas.microsoft.com/office/drawing/2014/main" id="{10B84F4E-BD13-7543-F5F0-833034FA255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38" name="矩形 37">
            <a:hlinkClick r:id="rId35" action="ppaction://hlinksldjump"/>
            <a:extLst>
              <a:ext uri="{FF2B5EF4-FFF2-40B4-BE49-F238E27FC236}">
                <a16:creationId xmlns:a16="http://schemas.microsoft.com/office/drawing/2014/main" id="{8CE3964C-7CBF-ACFB-0E17-A598FA42DCD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487C664-50CD-B2FF-5D12-AC92B9E869E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6" name="矩形 35">
            <a:hlinkClick r:id="rId36" action="ppaction://hlinksldjump"/>
            <a:extLst>
              <a:ext uri="{FF2B5EF4-FFF2-40B4-BE49-F238E27FC236}">
                <a16:creationId xmlns:a16="http://schemas.microsoft.com/office/drawing/2014/main" id="{7F7044A9-41AD-1FA6-EF22-A17AEC5872A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5" name="矩形 34">
            <a:hlinkClick r:id="rId36" action="ppaction://hlinksldjump"/>
            <a:extLst>
              <a:ext uri="{FF2B5EF4-FFF2-40B4-BE49-F238E27FC236}">
                <a16:creationId xmlns:a16="http://schemas.microsoft.com/office/drawing/2014/main" id="{E8CB4354-BFCE-355E-628F-20943FDBCA7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34" name="矩形 33">
            <a:hlinkClick r:id="rId36" action="ppaction://hlinksldjump"/>
            <a:extLst>
              <a:ext uri="{FF2B5EF4-FFF2-40B4-BE49-F238E27FC236}">
                <a16:creationId xmlns:a16="http://schemas.microsoft.com/office/drawing/2014/main" id="{508887E0-6CF7-AA4F-E64A-5C13BD5EA97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矩形 32">
            <a:hlinkClick r:id="rId37" action="ppaction://hlinksldjump"/>
            <a:extLst>
              <a:ext uri="{FF2B5EF4-FFF2-40B4-BE49-F238E27FC236}">
                <a16:creationId xmlns:a16="http://schemas.microsoft.com/office/drawing/2014/main" id="{E3AB207B-2CC0-B57C-C83B-E1D0B904D87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矩形 31">
            <a:hlinkClick r:id="rId37" action="ppaction://hlinksldjump"/>
            <a:extLst>
              <a:ext uri="{FF2B5EF4-FFF2-40B4-BE49-F238E27FC236}">
                <a16:creationId xmlns:a16="http://schemas.microsoft.com/office/drawing/2014/main" id="{7A42D763-2A29-F41F-9FF6-8D01B2E2C20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14669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37" action="ppaction://hlinksldjump"/>
            <a:extLst>
              <a:ext uri="{FF2B5EF4-FFF2-40B4-BE49-F238E27FC236}">
                <a16:creationId xmlns:a16="http://schemas.microsoft.com/office/drawing/2014/main" id="{6B673BB9-9019-01D4-F283-6FAF2B85762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71DED9CA-3062-1F6E-F1CB-7CBF55667601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Embodied AI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8300D38E-78CC-6AFB-4D51-7617471EBCF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9196518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8955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A24CDA7-76C8-2C5F-C931-72373CEB20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5238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图形用户界面&#10;&#10;低可信度描述已自动生成">
            <a:extLst>
              <a:ext uri="{FF2B5EF4-FFF2-40B4-BE49-F238E27FC236}">
                <a16:creationId xmlns:a16="http://schemas.microsoft.com/office/drawing/2014/main" id="{2233E02F-3F46-5376-70D6-EFB5C92ECD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4553"/>
            <a:ext cx="12192000" cy="38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51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_UPDATEPAGENUMBERS" val="1"/>
  <p:tag name="THINKCELLUNDODONOTDELETE" val="0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shadow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Embodied AI&quot; title=&quot;Embodied AI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1&quot; singleSlideId=&quot;34ce8e2c-6fa6-4a85-8197-f9966fba1779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70.0796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9c941209-720b-42eb-b2ec-e1a366a9a64f&quot; parentId=&quot;&quot; level=&quot;1&quot; generateAgendaSlide=&quot;1&quot; showAgendaItem=&quot;1&quot; isBreak=&quot;0&quot; topic=&quot;Introduction&quot; agendaSlideId=&quot;76084de4-10f5-4c05-946e-d9524c7a6235&quot; sectionId=&quot;{B8351A08-DEAD-43EE-A732-5FFF76AF2D4A}&quot; /&gt;&lt;item duration=&quot;30&quot; id=&quot;3c6c865f-f5a6-4af4-9fda-6948e46aee9d&quot; parentId=&quot;&quot; level=&quot;1&quot; generateAgendaSlide=&quot;1&quot; showAgendaItem=&quot;1&quot; isBreak=&quot;0&quot; topic=&quot;Tool1 Embodied Robots&quot; agendaSlideId=&quot;9990acd5-2cb4-45f6-82ce-d8e583c6b0d3&quot; sectionId=&quot;{14B9B08E-0D36-40CC-AFD2-374D0A250DE7}&quot; /&gt;&lt;item duration=&quot;30&quot; id=&quot;6463fe9b-6e6f-4f46-8e9b-fdcd505c4aaa&quot; parentId=&quot;&quot; level=&quot;1&quot; generateAgendaSlide=&quot;1&quot; showAgendaItem=&quot;1&quot; isBreak=&quot;0&quot; topic=&quot;Tool2 Embodied Simulators&quot; agendaSlideId=&quot;57f756fa-0a0d-4faf-86b4-61abd619b9a9&quot; sectionId=&quot;{AFC42772-2F3B-4960-A784-F4161E0F78BD}&quot; /&gt;&lt;item duration=&quot;30&quot; id=&quot;63ea3084-398f-406b-b849-60bcaaac9150&quot; parentId=&quot;&quot; level=&quot;1&quot; generateAgendaSlide=&quot;1&quot; showAgendaItem=&quot;1&quot; isBreak=&quot;0&quot; topic=&quot;Task1 Embodied Perception&quot; agendaSlideId=&quot;74c0b988-9e18-455e-b196-9685cd0b85bd&quot; sectionId=&quot;{439A54EA-CEAA-4A1D-B9EB-80C036806ECF}&quot; /&gt;&lt;item duration=&quot;30&quot; id=&quot;2e3e094f-a453-4b18-9822-9822f5db8ff9&quot; parentId=&quot;&quot; level=&quot;1&quot; generateAgendaSlide=&quot;1&quot; showAgendaItem=&quot;1&quot; isBreak=&quot;0&quot; topic=&quot;Task2 Embodied Interaction&quot; agendaSlideId=&quot;5bbeccca-bead-4fab-949a-86055cf9ea7e&quot; sectionId=&quot;{7FAEDAB5-D578-4203-A778-8A17EA260B06}&quot; /&gt;&lt;item duration=&quot;30&quot; id=&quot;11a270ba-7449-4cfc-b112-775ff341b6ee&quot; parentId=&quot;&quot; level=&quot;1&quot; generateAgendaSlide=&quot;1&quot; showAgendaItem=&quot;1&quot; isBreak=&quot;0&quot; topic=&quot;Task3 Embodied Agent&quot; agendaSlideId=&quot;bfbc024c-c859-49ab-aab7-ef408c11f3ea&quot; sectionId=&quot;{E8B1C193-423B-4F82-B4A3-F989BD3C7C0E}&quot; /&gt;&lt;item duration=&quot;30&quot; id=&quot;7fed1100-4a8e-4a3f-9023-a27f1736c317&quot; parentId=&quot;&quot; level=&quot;1&quot; generateAgendaSlide=&quot;1&quot; showAgendaItem=&quot;1&quot; isBreak=&quot;0&quot; topic=&quot;Task4 Sim2Real Adaptation&quot; agendaSlideId=&quot;8c58e9c7-5a89-438d-b39d-d315e205025c&quot; sectionId=&quot;{0D9C21EB-A80B-4E80-B1A7-5F00513933ED}&quot; /&gt;&lt;item duration=&quot;30&quot; id=&quot;950eb862-4a19-4ce0-a4e3-1a98d8242d3c&quot; parentId=&quot;&quot; level=&quot;1&quot; generateAgendaSlide=&quot;1&quot; showAgendaItem=&quot;1&quot; isBreak=&quot;0&quot; topic=&quot;Challenges and Future Directions&quot; agendaSlideId=&quot;f85da62d-55ff-4b76-a140-1234dd11014c&quot; sectionId=&quot;{E150E045-1C4E-4D2B-833B-EF4B586E3B1B}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Elemen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4c0b988-9e18-455e-b196-9685cd0b85b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Elemen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beccca-bead-4fab-949a-86055cf9ea7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Elemen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fbc024c-c859-49ab-aab7-ef408c11f3e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Elemen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c58e9c7-5a89-438d-b39d-d315e205025c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Elemen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85da62d-55ff-4b76-a140-1234dd11014c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Elemen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4ce8e2c-6fa6-4a85-8197-f9966fba177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6084de4-10f5-4c05-946e-d9524c7a623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Elemen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990acd5-2cb4-45f6-82ce-d8e583c6b0d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47.7713/31.5047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47.7713/31.5047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47.7713/31.5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47.7713/31.5047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Elemen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47.7713/31.5047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47.7713/31.504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7f756fa-0a0d-4faf-86b4-61abd619b9a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and Future Directions"/>
  <p:tag name="EE4P_AGENDAWIZARD_PROPERTIES" val="77.00465/390.7831/247.7713/31.5047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47.7713/31.504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3749</TotalTime>
  <Words>1453</Words>
  <Application>Microsoft Office PowerPoint</Application>
  <PresentationFormat>宽屏</PresentationFormat>
  <Paragraphs>306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Montserrat</vt:lpstr>
      <vt:lpstr>Office 主题​​</vt:lpstr>
      <vt:lpstr>think-cell 幻灯片</vt:lpstr>
      <vt:lpstr>PowerPoint 演示文稿</vt:lpstr>
      <vt:lpstr>Embodied AI</vt:lpstr>
      <vt:lpstr>PowerPoint 演示文稿</vt:lpstr>
      <vt:lpstr>Embodied AI</vt:lpstr>
      <vt:lpstr>Introduction</vt:lpstr>
      <vt:lpstr>Introduction</vt:lpstr>
      <vt:lpstr>Introduction</vt:lpstr>
      <vt:lpstr>Embodied AI</vt:lpstr>
      <vt:lpstr>PowerPoint 演示文稿</vt:lpstr>
      <vt:lpstr>Embodied AI</vt:lpstr>
      <vt:lpstr>PowerPoint 演示文稿</vt:lpstr>
      <vt:lpstr>Embodied AI</vt:lpstr>
      <vt:lpstr>PowerPoint 演示文稿</vt:lpstr>
      <vt:lpstr>Embodied AI</vt:lpstr>
      <vt:lpstr>PowerPoint 演示文稿</vt:lpstr>
      <vt:lpstr>Embodied AI</vt:lpstr>
      <vt:lpstr>PowerPoint 演示文稿</vt:lpstr>
      <vt:lpstr>Embodied AI</vt:lpstr>
      <vt:lpstr>PowerPoint 演示文稿</vt:lpstr>
      <vt:lpstr>Embodied AI</vt:lpstr>
      <vt:lpstr>PowerPoint 演示文稿</vt:lpstr>
      <vt:lpstr>Introduction</vt:lpstr>
      <vt:lpstr>Fixed-base Robots</vt:lpstr>
      <vt:lpstr>Embodied Multimodal Foundation Model</vt:lpstr>
      <vt:lpstr>Embodied Multimodal Foundation Model</vt:lpstr>
      <vt:lpstr>PowerPoint 演示文稿</vt:lpstr>
      <vt:lpstr>Introduction</vt:lpstr>
      <vt:lpstr>Introduction</vt:lpstr>
      <vt:lpstr>Planning utilizing the Emergent Capabilities of LLMs</vt:lpstr>
      <vt:lpstr>Planning utilizing the Emergent Capabilities of LLMs</vt:lpstr>
      <vt:lpstr>Planning utilizing the Emergent Capabilities of LLMs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lizhong zhang</dc:creator>
  <cp:lastModifiedBy>lizhong zhang</cp:lastModifiedBy>
  <cp:revision>1618</cp:revision>
  <cp:lastPrinted>1999-12-31T16:00:00Z</cp:lastPrinted>
  <dcterms:created xsi:type="dcterms:W3CDTF">2024-08-29T02:15:38Z</dcterms:created>
  <dcterms:modified xsi:type="dcterms:W3CDTF">2024-12-23T07:36:33Z</dcterms:modified>
</cp:coreProperties>
</file>